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3" r:id="rId3"/>
  </p:sldMasterIdLst>
  <p:sldIdLst>
    <p:sldId id="257" r:id="rId4"/>
    <p:sldId id="260" r:id="rId5"/>
    <p:sldId id="283" r:id="rId6"/>
    <p:sldId id="284" r:id="rId7"/>
    <p:sldId id="285" r:id="rId8"/>
    <p:sldId id="275" r:id="rId9"/>
    <p:sldId id="256" r:id="rId10"/>
    <p:sldId id="286" r:id="rId11"/>
    <p:sldId id="277" r:id="rId12"/>
    <p:sldId id="259" r:id="rId13"/>
    <p:sldId id="279" r:id="rId14"/>
    <p:sldId id="282" r:id="rId15"/>
    <p:sldId id="288" r:id="rId16"/>
    <p:sldId id="289" r:id="rId17"/>
    <p:sldId id="278" r:id="rId18"/>
    <p:sldId id="287" r:id="rId19"/>
    <p:sldId id="290" r:id="rId20"/>
    <p:sldId id="272" r:id="rId21"/>
    <p:sldId id="273" r:id="rId22"/>
    <p:sldId id="274" r:id="rId23"/>
    <p:sldId id="280" r:id="rId24"/>
    <p:sldId id="281" r:id="rId25"/>
    <p:sldId id="276" r:id="rId26"/>
    <p:sldId id="258" r:id="rId2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8" autoAdjust="0"/>
    <p:restoredTop sz="94607" autoAdjust="0"/>
  </p:normalViewPr>
  <p:slideViewPr>
    <p:cSldViewPr>
      <p:cViewPr>
        <p:scale>
          <a:sx n="108" d="100"/>
          <a:sy n="108" d="100"/>
        </p:scale>
        <p:origin x="-7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BC8021-7D5F-5048-89E1-E5C74C5993E4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2D96D613-F623-824E-B3B4-BE89957A7E8A}">
      <dgm:prSet phldrT="[Text]"/>
      <dgm:spPr/>
      <dgm:t>
        <a:bodyPr/>
        <a:lstStyle/>
        <a:p>
          <a:r>
            <a:rPr lang="es-ES" dirty="0" smtClean="0"/>
            <a:t>G-</a:t>
          </a:r>
          <a:r>
            <a:rPr lang="es-ES" dirty="0" err="1" smtClean="0"/>
            <a:t>code</a:t>
          </a:r>
          <a:endParaRPr lang="es-ES" dirty="0"/>
        </a:p>
      </dgm:t>
    </dgm:pt>
    <dgm:pt modelId="{DABCF20D-A8F0-8A46-A1FD-4E7D82090BD5}" type="parTrans" cxnId="{EBF91958-5013-F443-92F3-8A1A70854D51}">
      <dgm:prSet/>
      <dgm:spPr/>
      <dgm:t>
        <a:bodyPr/>
        <a:lstStyle/>
        <a:p>
          <a:endParaRPr lang="es-ES"/>
        </a:p>
      </dgm:t>
    </dgm:pt>
    <dgm:pt modelId="{82E9DA9A-7178-F24C-B84B-4B846FFBDB44}" type="sibTrans" cxnId="{EBF91958-5013-F443-92F3-8A1A70854D51}">
      <dgm:prSet/>
      <dgm:spPr/>
      <dgm:t>
        <a:bodyPr/>
        <a:lstStyle/>
        <a:p>
          <a:endParaRPr lang="es-ES"/>
        </a:p>
      </dgm:t>
    </dgm:pt>
    <dgm:pt modelId="{D7878F32-D34E-D04B-9E19-508B5E9ADD2F}">
      <dgm:prSet phldrT="[Text]" custT="1"/>
      <dgm:spPr/>
      <dgm:t>
        <a:bodyPr/>
        <a:lstStyle/>
        <a:p>
          <a:r>
            <a:rPr lang="es-ES" sz="1600" dirty="0" smtClean="0"/>
            <a:t>Micro controlador</a:t>
          </a:r>
          <a:endParaRPr lang="es-ES" sz="1100" dirty="0"/>
        </a:p>
      </dgm:t>
    </dgm:pt>
    <dgm:pt modelId="{AED2164A-BDBD-A048-9B57-A291BF23C02B}" type="parTrans" cxnId="{98D6364E-142A-5A44-AC86-B3968AA60A95}">
      <dgm:prSet/>
      <dgm:spPr/>
      <dgm:t>
        <a:bodyPr/>
        <a:lstStyle/>
        <a:p>
          <a:endParaRPr lang="es-ES"/>
        </a:p>
      </dgm:t>
    </dgm:pt>
    <dgm:pt modelId="{37A157C9-C229-1B43-AC7E-D02B53771CE0}" type="sibTrans" cxnId="{98D6364E-142A-5A44-AC86-B3968AA60A95}">
      <dgm:prSet/>
      <dgm:spPr/>
      <dgm:t>
        <a:bodyPr/>
        <a:lstStyle/>
        <a:p>
          <a:endParaRPr lang="es-ES"/>
        </a:p>
      </dgm:t>
    </dgm:pt>
    <dgm:pt modelId="{314F0775-6379-954B-B59E-25A1A1566A91}">
      <dgm:prSet phldrT="[Text]" custT="1"/>
      <dgm:spPr/>
      <dgm:t>
        <a:bodyPr/>
        <a:lstStyle/>
        <a:p>
          <a:r>
            <a:rPr lang="es-ES" sz="1800" dirty="0" smtClean="0"/>
            <a:t>Pulso de </a:t>
          </a:r>
          <a:r>
            <a:rPr lang="es-ES" sz="1800" dirty="0" err="1" smtClean="0"/>
            <a:t>Step</a:t>
          </a:r>
          <a:endParaRPr lang="es-ES" sz="1800" dirty="0"/>
        </a:p>
      </dgm:t>
    </dgm:pt>
    <dgm:pt modelId="{6AE2DABC-40DD-2441-B17D-7675CC8E2FCB}" type="parTrans" cxnId="{71338527-0085-724C-B37D-41729AFD65D5}">
      <dgm:prSet/>
      <dgm:spPr/>
      <dgm:t>
        <a:bodyPr/>
        <a:lstStyle/>
        <a:p>
          <a:endParaRPr lang="es-ES"/>
        </a:p>
      </dgm:t>
    </dgm:pt>
    <dgm:pt modelId="{AFA9E147-7B1B-4941-AD8D-7DD307BC8551}" type="sibTrans" cxnId="{71338527-0085-724C-B37D-41729AFD65D5}">
      <dgm:prSet/>
      <dgm:spPr/>
      <dgm:t>
        <a:bodyPr/>
        <a:lstStyle/>
        <a:p>
          <a:endParaRPr lang="es-ES"/>
        </a:p>
      </dgm:t>
    </dgm:pt>
    <dgm:pt modelId="{E50C6540-FAFD-9E44-B566-0EDB1CE8B447}">
      <dgm:prSet custT="1"/>
      <dgm:spPr/>
      <dgm:t>
        <a:bodyPr/>
        <a:lstStyle/>
        <a:p>
          <a:r>
            <a:rPr lang="es-ES" sz="1800" dirty="0" smtClean="0"/>
            <a:t>Excitación Bobinas</a:t>
          </a:r>
          <a:endParaRPr lang="es-ES" sz="1800" dirty="0"/>
        </a:p>
      </dgm:t>
    </dgm:pt>
    <dgm:pt modelId="{3E00B7FD-71AA-424A-A858-F8DF6C40C019}" type="parTrans" cxnId="{F8C1C2C5-82D8-164A-A419-38E08CD13706}">
      <dgm:prSet/>
      <dgm:spPr/>
      <dgm:t>
        <a:bodyPr/>
        <a:lstStyle/>
        <a:p>
          <a:endParaRPr lang="es-ES"/>
        </a:p>
      </dgm:t>
    </dgm:pt>
    <dgm:pt modelId="{AD940899-4237-464D-B1B1-F52B379A7203}" type="sibTrans" cxnId="{F8C1C2C5-82D8-164A-A419-38E08CD13706}">
      <dgm:prSet/>
      <dgm:spPr/>
      <dgm:t>
        <a:bodyPr/>
        <a:lstStyle/>
        <a:p>
          <a:endParaRPr lang="es-ES"/>
        </a:p>
      </dgm:t>
    </dgm:pt>
    <dgm:pt modelId="{CBFF749F-2F49-CB44-B64C-A208888796AE}" type="pres">
      <dgm:prSet presAssocID="{7ABC8021-7D5F-5048-89E1-E5C74C5993E4}" presName="Name0" presStyleCnt="0">
        <dgm:presLayoutVars>
          <dgm:dir/>
          <dgm:animLvl val="lvl"/>
          <dgm:resizeHandles val="exact"/>
        </dgm:presLayoutVars>
      </dgm:prSet>
      <dgm:spPr/>
    </dgm:pt>
    <dgm:pt modelId="{FDAB79CB-5E96-A244-9365-614FFDF2CE5C}" type="pres">
      <dgm:prSet presAssocID="{2D96D613-F623-824E-B3B4-BE89957A7E8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ABA5963-D25F-9940-B360-AEF70232F146}" type="pres">
      <dgm:prSet presAssocID="{82E9DA9A-7178-F24C-B84B-4B846FFBDB44}" presName="parTxOnlySpace" presStyleCnt="0"/>
      <dgm:spPr/>
    </dgm:pt>
    <dgm:pt modelId="{AC81717F-2E12-D140-B0DF-A9DD14B30542}" type="pres">
      <dgm:prSet presAssocID="{D7878F32-D34E-D04B-9E19-508B5E9ADD2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F104A0-FABA-CA40-9F06-B6EFB55F05B9}" type="pres">
      <dgm:prSet presAssocID="{37A157C9-C229-1B43-AC7E-D02B53771CE0}" presName="parTxOnlySpace" presStyleCnt="0"/>
      <dgm:spPr/>
    </dgm:pt>
    <dgm:pt modelId="{5657C686-CF1A-0A45-96BD-7FDD7B3355CD}" type="pres">
      <dgm:prSet presAssocID="{314F0775-6379-954B-B59E-25A1A1566A9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F3F4DFD-4076-5246-8963-88F934372AA2}" type="pres">
      <dgm:prSet presAssocID="{AFA9E147-7B1B-4941-AD8D-7DD307BC8551}" presName="parTxOnlySpace" presStyleCnt="0"/>
      <dgm:spPr/>
    </dgm:pt>
    <dgm:pt modelId="{3C32C687-5045-E044-83EB-CC00ADF97394}" type="pres">
      <dgm:prSet presAssocID="{E50C6540-FAFD-9E44-B566-0EDB1CE8B4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0034F135-1761-D14E-B2A7-1C0324725F6C}" type="presOf" srcId="{314F0775-6379-954B-B59E-25A1A1566A91}" destId="{5657C686-CF1A-0A45-96BD-7FDD7B3355CD}" srcOrd="0" destOrd="0" presId="urn:microsoft.com/office/officeart/2005/8/layout/chevron1"/>
    <dgm:cxn modelId="{71338527-0085-724C-B37D-41729AFD65D5}" srcId="{7ABC8021-7D5F-5048-89E1-E5C74C5993E4}" destId="{314F0775-6379-954B-B59E-25A1A1566A91}" srcOrd="2" destOrd="0" parTransId="{6AE2DABC-40DD-2441-B17D-7675CC8E2FCB}" sibTransId="{AFA9E147-7B1B-4941-AD8D-7DD307BC8551}"/>
    <dgm:cxn modelId="{3AAD8917-6B47-8E4C-AD6B-C8788B435445}" type="presOf" srcId="{7ABC8021-7D5F-5048-89E1-E5C74C5993E4}" destId="{CBFF749F-2F49-CB44-B64C-A208888796AE}" srcOrd="0" destOrd="0" presId="urn:microsoft.com/office/officeart/2005/8/layout/chevron1"/>
    <dgm:cxn modelId="{45D64B98-86B4-EE42-8282-083238E6083D}" type="presOf" srcId="{D7878F32-D34E-D04B-9E19-508B5E9ADD2F}" destId="{AC81717F-2E12-D140-B0DF-A9DD14B30542}" srcOrd="0" destOrd="0" presId="urn:microsoft.com/office/officeart/2005/8/layout/chevron1"/>
    <dgm:cxn modelId="{E0DD7773-1111-BB41-B01C-4C7B9B16384F}" type="presOf" srcId="{2D96D613-F623-824E-B3B4-BE89957A7E8A}" destId="{FDAB79CB-5E96-A244-9365-614FFDF2CE5C}" srcOrd="0" destOrd="0" presId="urn:microsoft.com/office/officeart/2005/8/layout/chevron1"/>
    <dgm:cxn modelId="{EBF91958-5013-F443-92F3-8A1A70854D51}" srcId="{7ABC8021-7D5F-5048-89E1-E5C74C5993E4}" destId="{2D96D613-F623-824E-B3B4-BE89957A7E8A}" srcOrd="0" destOrd="0" parTransId="{DABCF20D-A8F0-8A46-A1FD-4E7D82090BD5}" sibTransId="{82E9DA9A-7178-F24C-B84B-4B846FFBDB44}"/>
    <dgm:cxn modelId="{A22254B0-ED21-DC4C-B2EB-621644BC2A7A}" type="presOf" srcId="{E50C6540-FAFD-9E44-B566-0EDB1CE8B447}" destId="{3C32C687-5045-E044-83EB-CC00ADF97394}" srcOrd="0" destOrd="0" presId="urn:microsoft.com/office/officeart/2005/8/layout/chevron1"/>
    <dgm:cxn modelId="{98D6364E-142A-5A44-AC86-B3968AA60A95}" srcId="{7ABC8021-7D5F-5048-89E1-E5C74C5993E4}" destId="{D7878F32-D34E-D04B-9E19-508B5E9ADD2F}" srcOrd="1" destOrd="0" parTransId="{AED2164A-BDBD-A048-9B57-A291BF23C02B}" sibTransId="{37A157C9-C229-1B43-AC7E-D02B53771CE0}"/>
    <dgm:cxn modelId="{F8C1C2C5-82D8-164A-A419-38E08CD13706}" srcId="{7ABC8021-7D5F-5048-89E1-E5C74C5993E4}" destId="{E50C6540-FAFD-9E44-B566-0EDB1CE8B447}" srcOrd="3" destOrd="0" parTransId="{3E00B7FD-71AA-424A-A858-F8DF6C40C019}" sibTransId="{AD940899-4237-464D-B1B1-F52B379A7203}"/>
    <dgm:cxn modelId="{03F3C870-746D-EC46-B081-CFAA4C3E6A28}" type="presParOf" srcId="{CBFF749F-2F49-CB44-B64C-A208888796AE}" destId="{FDAB79CB-5E96-A244-9365-614FFDF2CE5C}" srcOrd="0" destOrd="0" presId="urn:microsoft.com/office/officeart/2005/8/layout/chevron1"/>
    <dgm:cxn modelId="{D3291ABE-A88E-D24A-96C4-E34CD91D19D1}" type="presParOf" srcId="{CBFF749F-2F49-CB44-B64C-A208888796AE}" destId="{4ABA5963-D25F-9940-B360-AEF70232F146}" srcOrd="1" destOrd="0" presId="urn:microsoft.com/office/officeart/2005/8/layout/chevron1"/>
    <dgm:cxn modelId="{AFA2E0DA-FFCA-BE47-AE90-CFA6AD8D9932}" type="presParOf" srcId="{CBFF749F-2F49-CB44-B64C-A208888796AE}" destId="{AC81717F-2E12-D140-B0DF-A9DD14B30542}" srcOrd="2" destOrd="0" presId="urn:microsoft.com/office/officeart/2005/8/layout/chevron1"/>
    <dgm:cxn modelId="{C473AC83-CF78-EC4C-9B91-FA37CE2F1E0D}" type="presParOf" srcId="{CBFF749F-2F49-CB44-B64C-A208888796AE}" destId="{3AF104A0-FABA-CA40-9F06-B6EFB55F05B9}" srcOrd="3" destOrd="0" presId="urn:microsoft.com/office/officeart/2005/8/layout/chevron1"/>
    <dgm:cxn modelId="{42302EC4-0BFF-0B44-95EC-2039E1141D88}" type="presParOf" srcId="{CBFF749F-2F49-CB44-B64C-A208888796AE}" destId="{5657C686-CF1A-0A45-96BD-7FDD7B3355CD}" srcOrd="4" destOrd="0" presId="urn:microsoft.com/office/officeart/2005/8/layout/chevron1"/>
    <dgm:cxn modelId="{C639C391-6667-3943-8384-9EE321A49F63}" type="presParOf" srcId="{CBFF749F-2F49-CB44-B64C-A208888796AE}" destId="{DF3F4DFD-4076-5246-8963-88F934372AA2}" srcOrd="5" destOrd="0" presId="urn:microsoft.com/office/officeart/2005/8/layout/chevron1"/>
    <dgm:cxn modelId="{A4CD956C-4E50-B544-ACE1-FDA468CBEE89}" type="presParOf" srcId="{CBFF749F-2F49-CB44-B64C-A208888796AE}" destId="{3C32C687-5045-E044-83EB-CC00ADF9739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AB79CB-5E96-A244-9365-614FFDF2CE5C}">
      <dsp:nvSpPr>
        <dsp:cNvPr id="0" name=""/>
        <dsp:cNvSpPr/>
      </dsp:nvSpPr>
      <dsp:spPr>
        <a:xfrm>
          <a:off x="3139" y="816201"/>
          <a:ext cx="1827695" cy="7310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/>
            <a:t>G-</a:t>
          </a:r>
          <a:r>
            <a:rPr lang="es-ES" sz="2600" kern="1200" dirty="0" err="1" smtClean="0"/>
            <a:t>code</a:t>
          </a:r>
          <a:endParaRPr lang="es-ES" sz="2600" kern="1200" dirty="0"/>
        </a:p>
      </dsp:txBody>
      <dsp:txXfrm>
        <a:off x="368678" y="816201"/>
        <a:ext cx="1096617" cy="731078"/>
      </dsp:txXfrm>
    </dsp:sp>
    <dsp:sp modelId="{AC81717F-2E12-D140-B0DF-A9DD14B30542}">
      <dsp:nvSpPr>
        <dsp:cNvPr id="0" name=""/>
        <dsp:cNvSpPr/>
      </dsp:nvSpPr>
      <dsp:spPr>
        <a:xfrm>
          <a:off x="1648065" y="816201"/>
          <a:ext cx="1827695" cy="7310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Micro controlador</a:t>
          </a:r>
          <a:endParaRPr lang="es-ES" sz="1100" kern="1200" dirty="0"/>
        </a:p>
      </dsp:txBody>
      <dsp:txXfrm>
        <a:off x="2013604" y="816201"/>
        <a:ext cx="1096617" cy="731078"/>
      </dsp:txXfrm>
    </dsp:sp>
    <dsp:sp modelId="{5657C686-CF1A-0A45-96BD-7FDD7B3355CD}">
      <dsp:nvSpPr>
        <dsp:cNvPr id="0" name=""/>
        <dsp:cNvSpPr/>
      </dsp:nvSpPr>
      <dsp:spPr>
        <a:xfrm>
          <a:off x="3292991" y="816201"/>
          <a:ext cx="1827695" cy="7310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Pulso de </a:t>
          </a:r>
          <a:r>
            <a:rPr lang="es-ES" sz="1800" kern="1200" dirty="0" err="1" smtClean="0"/>
            <a:t>Step</a:t>
          </a:r>
          <a:endParaRPr lang="es-ES" sz="1800" kern="1200" dirty="0"/>
        </a:p>
      </dsp:txBody>
      <dsp:txXfrm>
        <a:off x="3658530" y="816201"/>
        <a:ext cx="1096617" cy="731078"/>
      </dsp:txXfrm>
    </dsp:sp>
    <dsp:sp modelId="{3C32C687-5045-E044-83EB-CC00ADF97394}">
      <dsp:nvSpPr>
        <dsp:cNvPr id="0" name=""/>
        <dsp:cNvSpPr/>
      </dsp:nvSpPr>
      <dsp:spPr>
        <a:xfrm>
          <a:off x="4937916" y="816201"/>
          <a:ext cx="1827695" cy="7310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Excitación Bobinas</a:t>
          </a:r>
          <a:endParaRPr lang="es-ES" sz="1800" kern="1200" dirty="0"/>
        </a:p>
      </dsp:txBody>
      <dsp:txXfrm>
        <a:off x="5303455" y="816201"/>
        <a:ext cx="1096617" cy="7310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676A1-F636-4EA0-91BD-95A4D8E58C6F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ctrTitle"/>
          </p:nvPr>
        </p:nvSpPr>
        <p:spPr>
          <a:xfrm>
            <a:off x="1185839" y="3000372"/>
            <a:ext cx="6786610" cy="369881"/>
          </a:xfrm>
          <a:prstGeom prst="rect">
            <a:avLst/>
          </a:prstGeom>
        </p:spPr>
        <p:txBody>
          <a:bodyPr/>
          <a:lstStyle>
            <a:lvl1pPr algn="ctr">
              <a:def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4" name="9 Marcador de texto"/>
          <p:cNvSpPr>
            <a:spLocks noGrp="1"/>
          </p:cNvSpPr>
          <p:nvPr>
            <p:ph type="body" sz="quarter" idx="14"/>
          </p:nvPr>
        </p:nvSpPr>
        <p:spPr>
          <a:xfrm>
            <a:off x="2233596" y="5000636"/>
            <a:ext cx="4714908" cy="10715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buFont typeface="Arial" pitchFamily="34" charset="0"/>
              <a:buNone/>
              <a:defRPr lang="es-ES" sz="12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itchFamily="34" charset="0"/>
                <a:ea typeface="+mj-ea"/>
                <a:cs typeface="+mj-cs"/>
              </a:defRPr>
            </a:lvl1pPr>
            <a:lvl2pPr>
              <a:defRPr sz="1800">
                <a:latin typeface="Corbel" pitchFamily="34" charset="0"/>
              </a:defRPr>
            </a:lvl2pPr>
            <a:lvl3pPr>
              <a:buFont typeface="Arial" pitchFamily="34" charset="0"/>
              <a:buChar char="•"/>
              <a:defRPr sz="1800"/>
            </a:lvl3pPr>
          </a:lstStyle>
          <a:p>
            <a:pPr marL="0" lvl="0" algn="just" defTabSz="914400" rtl="0" eaLnBrk="1" latinLnBrk="0" hangingPunct="1">
              <a:spcBef>
                <a:spcPct val="0"/>
              </a:spcBef>
            </a:pPr>
            <a:r>
              <a:rPr lang="es-ES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47374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576-0E3B-4227-9AC3-2EA2D2C9590A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eriera\Desktop\powerpointreprap-0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1027" cy="6858000"/>
          </a:xfrm>
          <a:prstGeom prst="rect">
            <a:avLst/>
          </a:prstGeom>
          <a:noFill/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676A1-F636-4EA0-91BD-95A4D8E58C6F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34" y="357166"/>
            <a:ext cx="97156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4348" y="1142984"/>
            <a:ext cx="95251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Corbe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riera\Desktop\powerpointreprap-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7797"/>
            <a:ext cx="9164749" cy="6875797"/>
          </a:xfrm>
          <a:prstGeom prst="rect">
            <a:avLst/>
          </a:prstGeom>
          <a:noFill/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BF576-0E3B-4227-9AC3-2EA2D2C9590A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riera\Desktop\powerpointreprap-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7797"/>
            <a:ext cx="9164749" cy="6875797"/>
          </a:xfrm>
          <a:prstGeom prst="rect">
            <a:avLst/>
          </a:prstGeom>
          <a:noFill/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BF576-0E3B-4227-9AC3-2EA2D2C9590A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2050" name="Picture 2" descr="C:\Users\eriera\Desktop\Sin título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70988" cy="68834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3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microsoft.com/office/2007/relationships/hdphoto" Target="../media/hdphoto9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localhost/Users/Marc/Documents/RepRapBCN/Mi%20trabajo%20en%20FCIM/Presentaciones%20Workshop/slic3r0001.avi" TargetMode="External"/><Relationship Id="rId1" Type="http://schemas.microsoft.com/office/2007/relationships/media" Target="file://localhost/Users/Marc/Documents/RepRapBCN/Mi%20trabajo%20en%20FCIM/Presentaciones%20Workshop/slic3r0001.avi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10.wdp"/><Relationship Id="rId7" Type="http://schemas.microsoft.com/office/2007/relationships/hdphoto" Target="../media/hdphoto1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Relationship Id="rId9" Type="http://schemas.microsoft.com/office/2007/relationships/hdphoto" Target="../media/hdphoto12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título"/>
          <p:cNvSpPr txBox="1">
            <a:spLocks/>
          </p:cNvSpPr>
          <p:nvPr/>
        </p:nvSpPr>
        <p:spPr>
          <a:xfrm>
            <a:off x="1449342" y="3347670"/>
            <a:ext cx="6245316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20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El </a:t>
            </a:r>
            <a:r>
              <a:rPr lang="ca-ES" sz="2000" dirty="0" err="1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proyecto</a:t>
            </a:r>
            <a:r>
              <a:rPr lang="ca-ES" sz="20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ca-ES" sz="2000" dirty="0" err="1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RepRap</a:t>
            </a:r>
            <a:r>
              <a:rPr lang="ca-ES" sz="20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ca-ES" sz="2000" dirty="0" err="1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Funcionamento</a:t>
            </a:r>
            <a:r>
              <a:rPr lang="ca-ES" sz="20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ca-ES" sz="20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BCN3D</a:t>
            </a:r>
            <a:r>
              <a:rPr lang="ca-ES" sz="20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+.</a:t>
            </a:r>
            <a:endParaRPr kumimoji="0" lang="ca-E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4 Marcador de texto"/>
          <p:cNvSpPr txBox="1">
            <a:spLocks/>
          </p:cNvSpPr>
          <p:nvPr/>
        </p:nvSpPr>
        <p:spPr>
          <a:xfrm>
            <a:off x="3491880" y="4661686"/>
            <a:ext cx="4714908" cy="10715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Equipo RepRapBCN</a:t>
            </a:r>
            <a:endParaRPr lang="es-ES" sz="1800" b="1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Nuestra</a:t>
            </a:r>
            <a:r>
              <a:rPr kumimoji="0" lang="es-ES" sz="20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impresora</a:t>
            </a:r>
            <a:endParaRPr kumimoji="0" lang="es-ES" sz="20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1 Marcador de título"/>
          <p:cNvSpPr txBox="1">
            <a:spLocks/>
          </p:cNvSpPr>
          <p:nvPr/>
        </p:nvSpPr>
        <p:spPr>
          <a:xfrm>
            <a:off x="857224" y="1071546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3.1</a:t>
            </a:r>
            <a:r>
              <a:rPr kumimoji="0" lang="es-ES" sz="18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lang="es-ES" dirty="0" smtClean="0">
                <a:latin typeface="Segoe UI Light" panose="020B0502040204020203" pitchFamily="34" charset="0"/>
                <a:ea typeface="+mj-ea"/>
                <a:cs typeface="+mj-cs"/>
              </a:rPr>
              <a:t>M</a:t>
            </a:r>
            <a:r>
              <a:rPr kumimoji="0" lang="es-ES" sz="18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ecánica. Estructura</a:t>
            </a:r>
            <a:endParaRPr kumimoji="0" lang="es-ES" sz="18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428736"/>
            <a:ext cx="7171160" cy="1771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Máquina de coordenadas cartesianas.  Ejes perpendiculares.</a:t>
            </a:r>
            <a:b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</a:b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	Ejes principales de control </a:t>
            </a:r>
            <a:r>
              <a:rPr lang="es-ES" sz="1400" b="1" dirty="0" smtClean="0">
                <a:latin typeface="Segoe UI Light" panose="020B0502040204020203" pitchFamily="34" charset="0"/>
                <a:ea typeface="+mj-ea"/>
                <a:cs typeface="+mj-cs"/>
              </a:rPr>
              <a:t>LINEALES.</a:t>
            </a: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Ejes accionados por motores paso a paso.</a:t>
            </a: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Transmisión por correas dentadas síncronas y rosca métrica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endParaRPr lang="es-ES" sz="1600" dirty="0" smtClean="0"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3076" name="Picture 4" descr="C:\Users\mcobler.FUNDACIOCIM\Desktop\17Y9302 (500x500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412" y="3580501"/>
            <a:ext cx="2319345" cy="231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mcobler.FUNDACIOCIM\Desktop\PulleyBeltGT2_Ki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>
                        <a14:foregroundMark x1="57807" y1="43628" x2="57807" y2="43628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86" y="3455554"/>
            <a:ext cx="2605689" cy="260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mcobler.FUNDACIOCIM\Desktop\ESTRUCTURA CARTESIANA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7" b="99233" l="2059" r="55000">
                        <a14:foregroundMark x1="11618" y1="34015" x2="11618" y2="34015"/>
                        <a14:foregroundMark x1="18529" y1="6138" x2="18529" y2="6138"/>
                        <a14:foregroundMark x1="44118" y1="23018" x2="44118" y2="23018"/>
                        <a14:foregroundMark x1="32941" y1="80818" x2="32941" y2="80818"/>
                        <a14:foregroundMark x1="36029" y1="65729" x2="36029" y2="65729"/>
                        <a14:foregroundMark x1="36324" y1="60614" x2="36324" y2="60614"/>
                        <a14:foregroundMark x1="39412" y1="60870" x2="39412" y2="60870"/>
                        <a14:foregroundMark x1="43382" y1="60614" x2="43382" y2="60614"/>
                        <a14:foregroundMark x1="33088" y1="80051" x2="31912" y2="80307"/>
                        <a14:foregroundMark x1="8382" y1="84910" x2="8382" y2="84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3011"/>
          <a:stretch/>
        </p:blipFill>
        <p:spPr bwMode="auto">
          <a:xfrm>
            <a:off x="323528" y="3288639"/>
            <a:ext cx="2588013" cy="261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6678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Nuestra</a:t>
            </a:r>
            <a:r>
              <a:rPr kumimoji="0" lang="es-ES" sz="20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impresora</a:t>
            </a:r>
            <a:endParaRPr kumimoji="0" lang="es-ES" sz="20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3074" name="Picture 2" descr="C:\Users\mcobler.FUNDACIOCIM\Desktop\ej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0" y="1436472"/>
            <a:ext cx="6977012" cy="512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071546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3.1</a:t>
            </a:r>
            <a:r>
              <a:rPr kumimoji="0" lang="es-ES" sz="18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lang="es-ES" dirty="0" smtClean="0">
                <a:latin typeface="Segoe UI Light" panose="020B0502040204020203" pitchFamily="34" charset="0"/>
                <a:ea typeface="+mj-ea"/>
                <a:cs typeface="+mj-cs"/>
              </a:rPr>
              <a:t>M</a:t>
            </a:r>
            <a:r>
              <a:rPr kumimoji="0" lang="es-ES" sz="18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ecánica. Arquitectura</a:t>
            </a:r>
          </a:p>
        </p:txBody>
      </p:sp>
    </p:spTree>
    <p:extLst>
      <p:ext uri="{BB962C8B-B14F-4D97-AF65-F5344CB8AC3E}">
        <p14:creationId xmlns:p14="http://schemas.microsoft.com/office/powerpoint/2010/main" val="3481023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Nuestra</a:t>
            </a:r>
            <a:r>
              <a:rPr kumimoji="0" lang="es-ES" sz="20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impresora</a:t>
            </a:r>
            <a:endParaRPr kumimoji="0" lang="es-ES" sz="20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 descr="C:\Users\Marc\AppData\Local\Temp\QSH42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49" y="3948640"/>
            <a:ext cx="5756211" cy="26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827584" y="1556792"/>
            <a:ext cx="6408712" cy="1384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s-ES" dirty="0">
                <a:latin typeface="Segoe UI Light" panose="020B0502040204020203" pitchFamily="34" charset="0"/>
              </a:rPr>
              <a:t>Motores paso a paso:</a:t>
            </a:r>
          </a:p>
          <a:p>
            <a:r>
              <a:rPr lang="es-ES" dirty="0" smtClean="0">
                <a:latin typeface="Segoe UI Light" panose="020B0502040204020203" pitchFamily="34" charset="0"/>
              </a:rPr>
              <a:t>Funcionamiento en bucle abierto</a:t>
            </a:r>
            <a:endParaRPr lang="es-ES" dirty="0">
              <a:latin typeface="Segoe UI Light" panose="020B0502040204020203" pitchFamily="34" charset="0"/>
            </a:endParaRPr>
          </a:p>
          <a:p>
            <a:r>
              <a:rPr lang="es-ES" dirty="0">
                <a:latin typeface="Segoe UI Light" panose="020B0502040204020203" pitchFamily="34" charset="0"/>
              </a:rPr>
              <a:t>Técnica del </a:t>
            </a:r>
            <a:r>
              <a:rPr lang="es-ES" i="1" dirty="0" err="1">
                <a:latin typeface="Segoe UI Light" panose="020B0502040204020203" pitchFamily="34" charset="0"/>
              </a:rPr>
              <a:t>microstepping</a:t>
            </a:r>
            <a:endParaRPr lang="es-ES" i="1" dirty="0">
              <a:latin typeface="Segoe UI Light" panose="020B0502040204020203" pitchFamily="34" charset="0"/>
            </a:endParaRPr>
          </a:p>
          <a:p>
            <a:r>
              <a:rPr lang="es-ES" dirty="0">
                <a:latin typeface="Segoe UI Light" panose="020B0502040204020203" pitchFamily="34" charset="0"/>
              </a:rPr>
              <a:t>Resolución vs precisión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3203848" y="3573016"/>
            <a:ext cx="2036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Aparajita" panose="020B0604020202020204" pitchFamily="34" charset="0"/>
                <a:ea typeface="Batang" panose="02030600000101010101" pitchFamily="18" charset="-127"/>
                <a:cs typeface="Aparajita" panose="020B0604020202020204" pitchFamily="34" charset="0"/>
              </a:rPr>
              <a:t>NEMA 17</a:t>
            </a:r>
            <a:endParaRPr lang="es-ES" sz="2400" dirty="0">
              <a:latin typeface="Aparajita" panose="020B0604020202020204" pitchFamily="34" charset="0"/>
              <a:ea typeface="Batang" panose="02030600000101010101" pitchFamily="18" charset="-127"/>
              <a:cs typeface="Aparajita" panose="020B0604020202020204" pitchFamily="34" charset="0"/>
            </a:endParaRPr>
          </a:p>
        </p:txBody>
      </p:sp>
      <p:pic>
        <p:nvPicPr>
          <p:cNvPr id="9" name="Picture 2" descr="D:\Presentación Funcionamiento\img\Stepper-Motor-Architecture_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465454"/>
            <a:ext cx="3816424" cy="156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 Marcador de título"/>
          <p:cNvSpPr txBox="1">
            <a:spLocks/>
          </p:cNvSpPr>
          <p:nvPr/>
        </p:nvSpPr>
        <p:spPr>
          <a:xfrm>
            <a:off x="857224" y="1071546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3.1</a:t>
            </a:r>
            <a:r>
              <a:rPr kumimoji="0" lang="es-ES" sz="18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lang="es-ES" dirty="0" smtClean="0">
                <a:latin typeface="Segoe UI Light" panose="020B0502040204020203" pitchFamily="34" charset="0"/>
                <a:ea typeface="+mj-ea"/>
                <a:cs typeface="+mj-cs"/>
              </a:rPr>
              <a:t>M</a:t>
            </a:r>
            <a:r>
              <a:rPr kumimoji="0" lang="es-ES" sz="18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ecánica. Accionamientos</a:t>
            </a:r>
            <a:endParaRPr kumimoji="0" lang="es-ES" sz="18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9148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26 Grupo"/>
          <p:cNvGrpSpPr/>
          <p:nvPr/>
        </p:nvGrpSpPr>
        <p:grpSpPr>
          <a:xfrm>
            <a:off x="5436096" y="1590275"/>
            <a:ext cx="3164751" cy="4320480"/>
            <a:chOff x="971600" y="1833379"/>
            <a:chExt cx="3164751" cy="4320480"/>
          </a:xfrm>
        </p:grpSpPr>
        <p:pic>
          <p:nvPicPr>
            <p:cNvPr id="1026" name="Picture 2" descr="C:\Users\damigo\Desktop\BCN3D1.2-M05C02.0P000 Hot end.JPG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48" r="38515"/>
            <a:stretch/>
          </p:blipFill>
          <p:spPr bwMode="auto">
            <a:xfrm>
              <a:off x="971600" y="1833379"/>
              <a:ext cx="1942190" cy="432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3 CuadroTexto"/>
            <p:cNvSpPr txBox="1"/>
            <p:nvPr/>
          </p:nvSpPr>
          <p:spPr>
            <a:xfrm>
              <a:off x="2803190" y="2632193"/>
              <a:ext cx="1224136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 err="1" smtClean="0">
                  <a:latin typeface="Century Gothic" panose="020B0502020202020204" pitchFamily="34" charset="0"/>
                </a:rPr>
                <a:t>Heat</a:t>
              </a:r>
              <a:r>
                <a:rPr lang="es-ES" dirty="0" smtClean="0">
                  <a:latin typeface="Century Gothic" panose="020B0502020202020204" pitchFamily="34" charset="0"/>
                </a:rPr>
                <a:t> </a:t>
              </a:r>
              <a:r>
                <a:rPr lang="es-ES" dirty="0" err="1" smtClean="0">
                  <a:latin typeface="Century Gothic" panose="020B0502020202020204" pitchFamily="34" charset="0"/>
                </a:rPr>
                <a:t>sink</a:t>
              </a:r>
              <a:endParaRPr lang="es-ES" dirty="0">
                <a:latin typeface="Century Gothic" panose="020B0502020202020204" pitchFamily="34" charset="0"/>
              </a:endParaRPr>
            </a:p>
          </p:txBody>
        </p:sp>
        <p:sp>
          <p:nvSpPr>
            <p:cNvPr id="7" name="6 CuadroTexto"/>
            <p:cNvSpPr txBox="1"/>
            <p:nvPr/>
          </p:nvSpPr>
          <p:spPr>
            <a:xfrm>
              <a:off x="2694165" y="3566187"/>
              <a:ext cx="1442186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 err="1" smtClean="0">
                  <a:latin typeface="Century Gothic" panose="020B0502020202020204" pitchFamily="34" charset="0"/>
                </a:rPr>
                <a:t>Heat</a:t>
              </a:r>
              <a:r>
                <a:rPr lang="es-ES" dirty="0" smtClean="0">
                  <a:latin typeface="Century Gothic" panose="020B0502020202020204" pitchFamily="34" charset="0"/>
                </a:rPr>
                <a:t> break</a:t>
              </a:r>
              <a:endParaRPr lang="es-ES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7 CuadroTexto"/>
            <p:cNvSpPr txBox="1"/>
            <p:nvPr/>
          </p:nvSpPr>
          <p:spPr>
            <a:xfrm>
              <a:off x="2766173" y="4478100"/>
              <a:ext cx="129817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entury Gothic" panose="020B0502020202020204" pitchFamily="34" charset="0"/>
                </a:rPr>
                <a:t>Hot block</a:t>
              </a:r>
              <a:endParaRPr lang="es-ES" dirty="0">
                <a:latin typeface="Century Gothic" panose="020B0502020202020204" pitchFamily="34" charset="0"/>
              </a:endParaRPr>
            </a:p>
          </p:txBody>
        </p:sp>
        <p:sp>
          <p:nvSpPr>
            <p:cNvPr id="9" name="8 CuadroTexto"/>
            <p:cNvSpPr txBox="1"/>
            <p:nvPr/>
          </p:nvSpPr>
          <p:spPr>
            <a:xfrm>
              <a:off x="2803190" y="5373216"/>
              <a:ext cx="101013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 err="1" smtClean="0">
                  <a:latin typeface="Century Gothic" panose="020B0502020202020204" pitchFamily="34" charset="0"/>
                </a:rPr>
                <a:t>Nozzle</a:t>
              </a:r>
              <a:endParaRPr lang="es-ES" dirty="0">
                <a:latin typeface="Century Gothic" panose="020B0502020202020204" pitchFamily="34" charset="0"/>
              </a:endParaRPr>
            </a:p>
          </p:txBody>
        </p:sp>
        <p:cxnSp>
          <p:nvCxnSpPr>
            <p:cNvPr id="6" name="5 Conector recto de flecha"/>
            <p:cNvCxnSpPr>
              <a:stCxn id="4" idx="1"/>
            </p:cNvCxnSpPr>
            <p:nvPr/>
          </p:nvCxnSpPr>
          <p:spPr>
            <a:xfrm flipH="1">
              <a:off x="2448777" y="2816859"/>
              <a:ext cx="354413" cy="184666"/>
            </a:xfrm>
            <a:prstGeom prst="straightConnector1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14 Conector recto de flecha"/>
            <p:cNvCxnSpPr>
              <a:stCxn id="7" idx="1"/>
            </p:cNvCxnSpPr>
            <p:nvPr/>
          </p:nvCxnSpPr>
          <p:spPr>
            <a:xfrm flipH="1">
              <a:off x="2147525" y="3750853"/>
              <a:ext cx="546640" cy="298401"/>
            </a:xfrm>
            <a:prstGeom prst="straightConnector1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17 Conector recto de flecha"/>
            <p:cNvCxnSpPr>
              <a:stCxn id="8" idx="1"/>
            </p:cNvCxnSpPr>
            <p:nvPr/>
          </p:nvCxnSpPr>
          <p:spPr>
            <a:xfrm flipH="1">
              <a:off x="2420845" y="4662766"/>
              <a:ext cx="345328" cy="0"/>
            </a:xfrm>
            <a:prstGeom prst="straightConnector1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20 Conector recto de flecha"/>
            <p:cNvCxnSpPr>
              <a:stCxn id="9" idx="1"/>
            </p:cNvCxnSpPr>
            <p:nvPr/>
          </p:nvCxnSpPr>
          <p:spPr>
            <a:xfrm flipH="1" flipV="1">
              <a:off x="2213199" y="5434602"/>
              <a:ext cx="589991" cy="123280"/>
            </a:xfrm>
            <a:prstGeom prst="straightConnector1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6 Marcador de texto"/>
          <p:cNvSpPr>
            <a:spLocks noGrp="1"/>
          </p:cNvSpPr>
          <p:nvPr>
            <p:ph type="body" sz="quarter" idx="14"/>
          </p:nvPr>
        </p:nvSpPr>
        <p:spPr>
          <a:xfrm>
            <a:off x="470255" y="1556792"/>
            <a:ext cx="5469897" cy="4429156"/>
          </a:xfrm>
        </p:spPr>
        <p:txBody>
          <a:bodyPr/>
          <a:lstStyle/>
          <a:p>
            <a:pPr marL="342900" lvl="1" indent="-342900" algn="just">
              <a:lnSpc>
                <a:spcPct val="120000"/>
              </a:lnSpc>
              <a:buNone/>
            </a:pPr>
            <a:r>
              <a:rPr lang="es-ES" sz="1400" b="1" dirty="0" err="1">
                <a:latin typeface="Segoe UI Light" panose="020B0502040204020203" pitchFamily="34" charset="0"/>
              </a:rPr>
              <a:t>BCNozzle</a:t>
            </a:r>
            <a:r>
              <a:rPr lang="es-ES" sz="1400" b="1" dirty="0">
                <a:latin typeface="Segoe UI Light" panose="020B0502040204020203" pitchFamily="34" charset="0"/>
              </a:rPr>
              <a:t>: </a:t>
            </a:r>
            <a:r>
              <a:rPr lang="es-ES" sz="1400" b="1" dirty="0" smtClean="0">
                <a:latin typeface="Segoe UI Light" panose="020B0502040204020203" pitchFamily="34" charset="0"/>
              </a:rPr>
              <a:t>partes</a:t>
            </a:r>
            <a:endParaRPr lang="es-ES_tradnl" sz="1400" b="0" dirty="0" smtClean="0">
              <a:latin typeface="Segoe UI Light" panose="020B0502040204020203" pitchFamily="34" charset="0"/>
            </a:endParaRPr>
          </a:p>
          <a:p>
            <a:pPr algn="just">
              <a:lnSpc>
                <a:spcPct val="140000"/>
              </a:lnSpc>
            </a:pPr>
            <a:r>
              <a:rPr lang="es-ES_tradnl" sz="1400" b="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El hotend está formado por 4 piezas:</a:t>
            </a:r>
            <a:endParaRPr lang="es-ES_tradnl" sz="1400" b="0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 algn="just">
              <a:lnSpc>
                <a:spcPct val="140000"/>
              </a:lnSpc>
              <a:buFont typeface="Arial" pitchFamily="34" charset="0"/>
              <a:buChar char="•"/>
            </a:pPr>
            <a:r>
              <a:rPr lang="es-ES_tradnl" sz="1400" dirty="0" err="1" smtClean="0">
                <a:solidFill>
                  <a:schemeClr val="tx1"/>
                </a:solidFill>
                <a:latin typeface="Segoe UI Light" panose="020B0502040204020203" pitchFamily="34" charset="0"/>
              </a:rPr>
              <a:t>Heat</a:t>
            </a:r>
            <a:r>
              <a:rPr lang="es-ES_tradnl" sz="14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s-ES_tradnl" sz="1400" dirty="0" err="1" smtClean="0">
                <a:solidFill>
                  <a:schemeClr val="tx1"/>
                </a:solidFill>
                <a:latin typeface="Segoe UI Light" panose="020B0502040204020203" pitchFamily="34" charset="0"/>
              </a:rPr>
              <a:t>sink</a:t>
            </a:r>
            <a:r>
              <a:rPr lang="es-ES_tradnl" sz="14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: </a:t>
            </a:r>
            <a:r>
              <a:rPr lang="es-ES_tradnl" sz="1400" b="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conducto con alas para disipar el calor.</a:t>
            </a:r>
          </a:p>
          <a:p>
            <a:pPr algn="just">
              <a:lnSpc>
                <a:spcPct val="140000"/>
              </a:lnSpc>
              <a:buFont typeface="Arial" pitchFamily="34" charset="0"/>
              <a:buChar char="•"/>
            </a:pPr>
            <a:r>
              <a:rPr lang="es-ES_tradnl" sz="1400" dirty="0" err="1" smtClean="0">
                <a:solidFill>
                  <a:schemeClr val="tx1"/>
                </a:solidFill>
                <a:latin typeface="Segoe UI Light" panose="020B0502040204020203" pitchFamily="34" charset="0"/>
              </a:rPr>
              <a:t>Heat</a:t>
            </a:r>
            <a:r>
              <a:rPr lang="es-ES_tradnl" sz="14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 break: </a:t>
            </a:r>
            <a:r>
              <a:rPr lang="es-ES_tradnl" sz="1400" b="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pieza de acero inoxidable que aísla térmicamente para que el calor no suba.</a:t>
            </a:r>
          </a:p>
          <a:p>
            <a:pPr algn="just">
              <a:lnSpc>
                <a:spcPct val="140000"/>
              </a:lnSpc>
              <a:buFont typeface="Arial" pitchFamily="34" charset="0"/>
              <a:buChar char="•"/>
            </a:pPr>
            <a:r>
              <a:rPr lang="es-ES_tradnl" sz="14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Hot block: </a:t>
            </a:r>
            <a:r>
              <a:rPr lang="es-ES_tradnl" sz="1400" b="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bloque que aloja la resistencia para calentar el plástico.</a:t>
            </a:r>
          </a:p>
          <a:p>
            <a:pPr algn="just">
              <a:lnSpc>
                <a:spcPct val="140000"/>
              </a:lnSpc>
              <a:buFont typeface="Arial" pitchFamily="34" charset="0"/>
              <a:buChar char="•"/>
            </a:pPr>
            <a:r>
              <a:rPr lang="es-ES_tradnl" sz="14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Nozzle: </a:t>
            </a:r>
            <a:r>
              <a:rPr lang="es-ES_tradnl" sz="1400" b="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boquilla por donde sale extruido el plástico. El agujero puede tener diferentes diámetros (0.4mm, 0.6mm…)</a:t>
            </a:r>
          </a:p>
        </p:txBody>
      </p:sp>
      <p:sp>
        <p:nvSpPr>
          <p:cNvPr id="14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Nuestra</a:t>
            </a:r>
            <a:r>
              <a:rPr kumimoji="0" lang="es-ES" sz="20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impresora</a:t>
            </a:r>
            <a:endParaRPr kumimoji="0" lang="es-ES" sz="20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16" name="1 Marcador de título"/>
          <p:cNvSpPr txBox="1">
            <a:spLocks/>
          </p:cNvSpPr>
          <p:nvPr/>
        </p:nvSpPr>
        <p:spPr>
          <a:xfrm>
            <a:off x="857224" y="1071546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3.1</a:t>
            </a:r>
            <a:r>
              <a:rPr kumimoji="0" lang="es-ES" sz="18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lang="es-ES" dirty="0" smtClean="0">
                <a:latin typeface="Segoe UI Light" panose="020B0502040204020203" pitchFamily="34" charset="0"/>
                <a:ea typeface="+mj-ea"/>
                <a:cs typeface="+mj-cs"/>
              </a:rPr>
              <a:t>M</a:t>
            </a:r>
            <a:r>
              <a:rPr kumimoji="0" lang="es-ES" sz="18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ecánica. Sistema de Extrusión</a:t>
            </a:r>
            <a:endParaRPr kumimoji="0" lang="es-ES" sz="18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6131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:\damigo\david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12976"/>
            <a:ext cx="2232248" cy="33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6 Marcador de texto"/>
          <p:cNvSpPr>
            <a:spLocks noGrp="1"/>
          </p:cNvSpPr>
          <p:nvPr>
            <p:ph type="body" sz="quarter" idx="14"/>
          </p:nvPr>
        </p:nvSpPr>
        <p:spPr>
          <a:xfrm>
            <a:off x="611559" y="1412776"/>
            <a:ext cx="5256585" cy="576064"/>
          </a:xfrm>
        </p:spPr>
        <p:txBody>
          <a:bodyPr>
            <a:noAutofit/>
          </a:bodyPr>
          <a:lstStyle/>
          <a:p>
            <a:pPr algn="just" defTabSz="468000">
              <a:lnSpc>
                <a:spcPct val="150000"/>
              </a:lnSpc>
              <a:spcBef>
                <a:spcPts val="0"/>
              </a:spcBef>
            </a:pPr>
            <a:r>
              <a:rPr lang="es-ES" sz="1400" dirty="0" err="1" smtClean="0">
                <a:solidFill>
                  <a:schemeClr val="tx1"/>
                </a:solidFill>
                <a:latin typeface="Segoe UI Light" panose="020B0502040204020203" pitchFamily="34" charset="0"/>
                <a:cs typeface="Century Gothic"/>
              </a:rPr>
              <a:t>BCNozzle</a:t>
            </a:r>
            <a:r>
              <a:rPr lang="es-ES" sz="1400" dirty="0" smtClean="0">
                <a:solidFill>
                  <a:schemeClr val="tx1"/>
                </a:solidFill>
                <a:latin typeface="Segoe UI Light" panose="020B0502040204020203" pitchFamily="34" charset="0"/>
                <a:cs typeface="Century Gothic"/>
              </a:rPr>
              <a:t>: Funcionamiento</a:t>
            </a:r>
          </a:p>
          <a:p>
            <a:pPr algn="just" defTabSz="468000">
              <a:lnSpc>
                <a:spcPct val="150000"/>
              </a:lnSpc>
              <a:spcBef>
                <a:spcPts val="0"/>
              </a:spcBef>
            </a:pPr>
            <a:r>
              <a:rPr lang="es-ES_tradnl" sz="1400" b="0" dirty="0">
                <a:solidFill>
                  <a:schemeClr val="tx1"/>
                </a:solidFill>
                <a:latin typeface="Segoe UI Light" panose="020B0502040204020203" pitchFamily="34" charset="0"/>
              </a:rPr>
              <a:t>El hotend puede calentarse hasta 300ºC. </a:t>
            </a:r>
          </a:p>
          <a:p>
            <a:pPr algn="just" defTabSz="468000">
              <a:lnSpc>
                <a:spcPct val="150000"/>
              </a:lnSpc>
              <a:spcBef>
                <a:spcPts val="0"/>
              </a:spcBef>
            </a:pPr>
            <a:endParaRPr lang="es-ES_tradnl" sz="1400" dirty="0" smtClean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 algn="just">
              <a:spcBef>
                <a:spcPts val="0"/>
              </a:spcBef>
            </a:pPr>
            <a:endParaRPr lang="es-ES_tradnl" sz="1400" b="0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 algn="just">
              <a:spcBef>
                <a:spcPts val="0"/>
              </a:spcBef>
            </a:pPr>
            <a:endParaRPr lang="es-ES_tradnl" sz="1400" b="0" dirty="0" smtClean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07904" y="2348880"/>
            <a:ext cx="4764285" cy="4134540"/>
            <a:chOff x="3803923" y="2088525"/>
            <a:chExt cx="4764285" cy="4134540"/>
          </a:xfrm>
        </p:grpSpPr>
        <p:pic>
          <p:nvPicPr>
            <p:cNvPr id="1027" name="Picture 3" descr="C:\Users\damigo\Desktop\secció hotend.pn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2877319"/>
              <a:ext cx="1648918" cy="3345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13 Flecha doblada"/>
            <p:cNvSpPr/>
            <p:nvPr/>
          </p:nvSpPr>
          <p:spPr>
            <a:xfrm rot="16200000" flipH="1">
              <a:off x="6552220" y="2168860"/>
              <a:ext cx="792088" cy="864096"/>
            </a:xfrm>
            <a:prstGeom prst="bentArrow">
              <a:avLst>
                <a:gd name="adj1" fmla="val 12034"/>
                <a:gd name="adj2" fmla="val 20623"/>
                <a:gd name="adj3" fmla="val 16427"/>
                <a:gd name="adj4" fmla="val 224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16 Abrir llave"/>
            <p:cNvSpPr/>
            <p:nvPr/>
          </p:nvSpPr>
          <p:spPr>
            <a:xfrm>
              <a:off x="5346551" y="3090504"/>
              <a:ext cx="504056" cy="1922672"/>
            </a:xfrm>
            <a:prstGeom prst="leftBrace">
              <a:avLst>
                <a:gd name="adj1" fmla="val 63133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23 Abrir llave"/>
            <p:cNvSpPr/>
            <p:nvPr/>
          </p:nvSpPr>
          <p:spPr>
            <a:xfrm>
              <a:off x="5364088" y="5085183"/>
              <a:ext cx="486519" cy="1029656"/>
            </a:xfrm>
            <a:prstGeom prst="leftBrace">
              <a:avLst>
                <a:gd name="adj1" fmla="val 63133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18 CuadroTexto"/>
            <p:cNvSpPr txBox="1"/>
            <p:nvPr/>
          </p:nvSpPr>
          <p:spPr>
            <a:xfrm>
              <a:off x="7416080" y="2088525"/>
              <a:ext cx="1152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latin typeface="Segoe UI Light" panose="020B0502040204020203" pitchFamily="34" charset="0"/>
                </a:rPr>
                <a:t>Filamento</a:t>
              </a:r>
              <a:endParaRPr lang="es-ES" sz="1600" dirty="0">
                <a:latin typeface="Segoe UI Light" panose="020B0502040204020203" pitchFamily="34" charset="0"/>
              </a:endParaRPr>
            </a:p>
          </p:txBody>
        </p:sp>
        <p:sp>
          <p:nvSpPr>
            <p:cNvPr id="26" name="25 CuadroTexto"/>
            <p:cNvSpPr txBox="1"/>
            <p:nvPr/>
          </p:nvSpPr>
          <p:spPr>
            <a:xfrm>
              <a:off x="4067944" y="3711513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>
                  <a:latin typeface="Segoe UI Light" panose="020B0502040204020203" pitchFamily="34" charset="0"/>
                </a:rPr>
                <a:t>Zona fría (Sólido)</a:t>
              </a:r>
              <a:endParaRPr lang="es-ES" sz="1600" dirty="0">
                <a:latin typeface="Segoe UI Light" panose="020B0502040204020203" pitchFamily="34" charset="0"/>
              </a:endParaRPr>
            </a:p>
          </p:txBody>
        </p:sp>
        <p:sp>
          <p:nvSpPr>
            <p:cNvPr id="28" name="27 CuadroTexto"/>
            <p:cNvSpPr txBox="1"/>
            <p:nvPr/>
          </p:nvSpPr>
          <p:spPr>
            <a:xfrm>
              <a:off x="3803923" y="5307624"/>
              <a:ext cx="16801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>
                  <a:latin typeface="Segoe UI Light" panose="020B0502040204020203" pitchFamily="34" charset="0"/>
                </a:rPr>
                <a:t>Zona caliente (Pastoso)</a:t>
              </a:r>
              <a:endParaRPr lang="es-ES" sz="1600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13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Nuestra</a:t>
            </a:r>
            <a:r>
              <a:rPr kumimoji="0" lang="es-ES" sz="20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impresora</a:t>
            </a:r>
            <a:endParaRPr kumimoji="0" lang="es-ES" sz="20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15" name="1 Marcador de título"/>
          <p:cNvSpPr txBox="1">
            <a:spLocks/>
          </p:cNvSpPr>
          <p:nvPr/>
        </p:nvSpPr>
        <p:spPr>
          <a:xfrm>
            <a:off x="857224" y="1071546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3.1</a:t>
            </a:r>
            <a:r>
              <a:rPr kumimoji="0" lang="es-ES" sz="18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lang="es-ES" dirty="0" smtClean="0">
                <a:latin typeface="Segoe UI Light" panose="020B0502040204020203" pitchFamily="34" charset="0"/>
                <a:ea typeface="+mj-ea"/>
                <a:cs typeface="+mj-cs"/>
              </a:rPr>
              <a:t>M</a:t>
            </a:r>
            <a:r>
              <a:rPr kumimoji="0" lang="es-ES" sz="18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ecánica. Sistema de Extrusión</a:t>
            </a:r>
            <a:endParaRPr kumimoji="0" lang="es-ES" sz="18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611560" y="2060848"/>
            <a:ext cx="5111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s-ES_tradnl" sz="1400" dirty="0">
                <a:latin typeface="Segoe UI Light" panose="020B0502040204020203" pitchFamily="34" charset="0"/>
              </a:rPr>
              <a:t>En caso de calentarlo a 220ºC para imprimir, por ejemplo, PLA, la distribución de temperaturas que tendríamos serian:</a:t>
            </a:r>
            <a:endParaRPr lang="es-ES_tradnl" sz="14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61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Nuestra impresora</a:t>
            </a:r>
            <a:endParaRPr kumimoji="0" lang="es-ES" sz="20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071546"/>
            <a:ext cx="6019032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3.2 </a:t>
            </a:r>
            <a:r>
              <a:rPr lang="es-ES" dirty="0">
                <a:latin typeface="Segoe UI Light" panose="020B0502040204020203" pitchFamily="34" charset="0"/>
                <a:ea typeface="+mj-ea"/>
                <a:cs typeface="+mj-cs"/>
              </a:rPr>
              <a:t>E</a:t>
            </a: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lectrónica</a:t>
            </a:r>
            <a:endParaRPr kumimoji="0" lang="es-ES" sz="18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050" name="Picture 2" descr="C:\Documentos Marc\RepRap\Presentacion Funcionamiento BCN3D+\img\Ramp1.4-1024x6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261" y="1268510"/>
            <a:ext cx="5345328" cy="35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Documentos Marc\RepRap\Reunion electronica\img\Arduino_Mega_25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84" y="1250141"/>
            <a:ext cx="3592032" cy="359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1614988" y="4796006"/>
            <a:ext cx="1524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algn="ctr">
              <a:spcBef>
                <a:spcPct val="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  <a:latin typeface="Segoe UI Light" panose="020B0502040204020203" pitchFamily="34" charset="0"/>
              </a:rPr>
              <a:t>Ramps</a:t>
            </a:r>
            <a:r>
              <a:rPr lang="es-ES" dirty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s-ES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1.4</a:t>
            </a:r>
          </a:p>
          <a:p>
            <a:endParaRPr lang="es-ES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r>
              <a:rPr lang="es-ES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Potencia</a:t>
            </a:r>
            <a:endParaRPr lang="es-ES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338188" y="4657507"/>
            <a:ext cx="2114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+mj-cs"/>
              </a:rPr>
              <a:t>Arduino Mega 2560</a:t>
            </a:r>
          </a:p>
          <a:p>
            <a:pPr algn="ctr">
              <a:spcBef>
                <a:spcPct val="0"/>
              </a:spcBef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defRPr/>
            </a:pP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+mj-cs"/>
              </a:rPr>
              <a:t>Control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90570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Nuestra impresora</a:t>
            </a:r>
            <a:endParaRPr kumimoji="0" lang="es-ES" sz="2000" b="1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9698" name="Picture 2" descr="http://extrusor3d.files.wordpress.com/2013/06/ramps-1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484784"/>
            <a:ext cx="6336704" cy="5113918"/>
          </a:xfrm>
          <a:prstGeom prst="rect">
            <a:avLst/>
          </a:prstGeom>
          <a:noFill/>
        </p:spPr>
      </p:pic>
      <p:sp>
        <p:nvSpPr>
          <p:cNvPr id="7" name="1 Marcador de título"/>
          <p:cNvSpPr txBox="1">
            <a:spLocks/>
          </p:cNvSpPr>
          <p:nvPr/>
        </p:nvSpPr>
        <p:spPr>
          <a:xfrm>
            <a:off x="857224" y="1071546"/>
            <a:ext cx="6019032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3.2 </a:t>
            </a:r>
            <a:r>
              <a:rPr lang="es-ES" dirty="0">
                <a:latin typeface="Segoe UI Light" panose="020B0502040204020203" pitchFamily="34" charset="0"/>
                <a:ea typeface="+mj-ea"/>
                <a:cs typeface="+mj-cs"/>
              </a:rPr>
              <a:t>E</a:t>
            </a: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lectrónica</a:t>
            </a:r>
            <a:endParaRPr kumimoji="0" lang="es-ES" sz="18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9057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2879557674"/>
              </p:ext>
            </p:extLst>
          </p:nvPr>
        </p:nvGraphicFramePr>
        <p:xfrm>
          <a:off x="899592" y="4365104"/>
          <a:ext cx="6768752" cy="236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Nuestra impresora</a:t>
            </a:r>
            <a:endParaRPr kumimoji="0" lang="es-ES" sz="2000" b="1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7" name="1 Marcador de título"/>
          <p:cNvSpPr txBox="1">
            <a:spLocks/>
          </p:cNvSpPr>
          <p:nvPr/>
        </p:nvSpPr>
        <p:spPr>
          <a:xfrm>
            <a:off x="857224" y="1071546"/>
            <a:ext cx="6019032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3.2 </a:t>
            </a:r>
            <a:r>
              <a:rPr lang="es-ES" dirty="0">
                <a:latin typeface="Segoe UI Light" panose="020B0502040204020203" pitchFamily="34" charset="0"/>
                <a:ea typeface="+mj-ea"/>
                <a:cs typeface="+mj-cs"/>
              </a:rPr>
              <a:t>E</a:t>
            </a: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lectrónica</a:t>
            </a:r>
            <a:endParaRPr kumimoji="0" lang="es-ES" sz="18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27584" y="1628800"/>
            <a:ext cx="6019032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Drivers Motores Paso a Paso</a:t>
            </a:r>
            <a:endParaRPr kumimoji="0" lang="es-ES" sz="16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Picture 1" descr="a4988-stepper-motor-driver-pololu-type-arduino_iZ1950XvZcXpZ1XfZ28140150-525982347-1.jpgXsZ28140150xIM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22" b="90000" l="3556" r="95667">
                        <a14:foregroundMark x1="56333" y1="11778" x2="56333" y2="11778"/>
                        <a14:foregroundMark x1="67889" y1="15889" x2="67889" y2="15889"/>
                        <a14:foregroundMark x1="73333" y1="16889" x2="73333" y2="16889"/>
                        <a14:backgroundMark x1="36000" y1="76778" x2="36000" y2="76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1640" y="1988840"/>
            <a:ext cx="2483768" cy="2483768"/>
          </a:xfrm>
          <a:prstGeom prst="rect">
            <a:avLst/>
          </a:prstGeom>
        </p:spPr>
      </p:pic>
      <p:pic>
        <p:nvPicPr>
          <p:cNvPr id="3" name="Picture 2" descr="Pololu_DRV8825_4__42030.1405374702.1000.1000.jp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923" b="97837" l="3368" r="96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916832"/>
            <a:ext cx="2376264" cy="2560947"/>
          </a:xfrm>
          <a:prstGeom prst="rect">
            <a:avLst/>
          </a:prstGeom>
        </p:spPr>
      </p:pic>
      <p:sp>
        <p:nvSpPr>
          <p:cNvPr id="8" name="1 Marcador de título"/>
          <p:cNvSpPr txBox="1">
            <a:spLocks/>
          </p:cNvSpPr>
          <p:nvPr/>
        </p:nvSpPr>
        <p:spPr>
          <a:xfrm>
            <a:off x="1619672" y="4365104"/>
            <a:ext cx="1584176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A4988 </a:t>
            </a:r>
            <a:r>
              <a:rPr kumimoji="0" lang="es-ES" sz="1600" b="0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Based</a:t>
            </a:r>
            <a:endParaRPr kumimoji="0" lang="es-ES" sz="16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9" name="1 Marcador de título"/>
          <p:cNvSpPr txBox="1">
            <a:spLocks/>
          </p:cNvSpPr>
          <p:nvPr/>
        </p:nvSpPr>
        <p:spPr>
          <a:xfrm>
            <a:off x="5508104" y="4437112"/>
            <a:ext cx="1728192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DRV8825 </a:t>
            </a:r>
            <a:r>
              <a:rPr kumimoji="0" lang="es-ES" sz="1600" b="0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based</a:t>
            </a:r>
            <a:endParaRPr kumimoji="0" lang="es-ES" sz="16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220072" y="1700808"/>
            <a:ext cx="216024" cy="86409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203848" y="1700808"/>
            <a:ext cx="1728192" cy="12961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1 Marcador de título"/>
          <p:cNvSpPr txBox="1">
            <a:spLocks/>
          </p:cNvSpPr>
          <p:nvPr/>
        </p:nvSpPr>
        <p:spPr>
          <a:xfrm>
            <a:off x="4788024" y="1268760"/>
            <a:ext cx="2808312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Potenciómetro de regulación</a:t>
            </a:r>
            <a:endParaRPr kumimoji="0" lang="es-ES" sz="14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35883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6064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Nuestra impresora</a:t>
            </a:r>
            <a:endParaRPr kumimoji="0" lang="es-ES" sz="2000" b="1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9220" name="Picture 4" descr="http://www.dieltron.com/media/catalog/product/cache/1/image/600x600/9df78eab33525d08d6e5fb8d27136e95/3/0/305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908720"/>
            <a:ext cx="3672408" cy="3672408"/>
          </a:xfrm>
          <a:prstGeom prst="rect">
            <a:avLst/>
          </a:prstGeom>
          <a:noFill/>
        </p:spPr>
      </p:pic>
      <p:pic>
        <p:nvPicPr>
          <p:cNvPr id="9222" name="Picture 6" descr="http://macao.communications.museum/images/exhibits/2_10_4_3_e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4365104"/>
            <a:ext cx="1756640" cy="1728192"/>
          </a:xfrm>
          <a:prstGeom prst="rect">
            <a:avLst/>
          </a:prstGeom>
          <a:noFill/>
        </p:spPr>
      </p:pic>
      <p:pic>
        <p:nvPicPr>
          <p:cNvPr id="9224" name="Picture 8" descr="http://www.reprapbcn.com/sites/default/files/3_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265712"/>
            <a:ext cx="2436779" cy="1827584"/>
          </a:xfrm>
          <a:prstGeom prst="rect">
            <a:avLst/>
          </a:prstGeom>
          <a:noFill/>
        </p:spPr>
      </p:pic>
      <p:pic>
        <p:nvPicPr>
          <p:cNvPr id="9226" name="Picture 10" descr="http://img.dxcdn.com/productimages/sku_245782_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0800000" flipV="1">
            <a:off x="3491880" y="4293096"/>
            <a:ext cx="2088232" cy="1800200"/>
          </a:xfrm>
          <a:prstGeom prst="rect">
            <a:avLst/>
          </a:prstGeom>
          <a:noFill/>
        </p:spPr>
      </p:pic>
      <p:cxnSp>
        <p:nvCxnSpPr>
          <p:cNvPr id="10" name="9 Conector recto de flecha"/>
          <p:cNvCxnSpPr/>
          <p:nvPr/>
        </p:nvCxnSpPr>
        <p:spPr>
          <a:xfrm flipH="1">
            <a:off x="1403648" y="2996952"/>
            <a:ext cx="432048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 de flecha"/>
          <p:cNvCxnSpPr/>
          <p:nvPr/>
        </p:nvCxnSpPr>
        <p:spPr>
          <a:xfrm>
            <a:off x="4067944" y="3356992"/>
            <a:ext cx="576064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CuadroTexto"/>
          <p:cNvSpPr txBox="1"/>
          <p:nvPr/>
        </p:nvSpPr>
        <p:spPr>
          <a:xfrm>
            <a:off x="4860032" y="1268760"/>
            <a:ext cx="30963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latin typeface="Segoe UI Light" panose="020B0502040204020203" pitchFamily="34" charset="0"/>
              </a:rPr>
              <a:t>Potencia</a:t>
            </a:r>
          </a:p>
          <a:p>
            <a:pPr algn="ctr"/>
            <a:endParaRPr lang="es-ES" sz="2000" b="1" dirty="0" smtClean="0">
              <a:latin typeface="Segoe UI Light" panose="020B0502040204020203" pitchFamily="34" charset="0"/>
            </a:endParaRPr>
          </a:p>
          <a:p>
            <a:pPr algn="ctr"/>
            <a:r>
              <a:rPr lang="es-ES" sz="1600" dirty="0" smtClean="0">
                <a:latin typeface="Segoe UI Light" panose="020B0502040204020203" pitchFamily="34" charset="0"/>
              </a:rPr>
              <a:t>Extrusor</a:t>
            </a:r>
            <a:r>
              <a:rPr lang="es-ES" sz="1600" dirty="0">
                <a:latin typeface="Segoe UI Light" panose="020B0502040204020203" pitchFamily="34" charset="0"/>
              </a:rPr>
              <a:t> </a:t>
            </a:r>
            <a:r>
              <a:rPr lang="es-ES" sz="1600" dirty="0" smtClean="0">
                <a:latin typeface="Segoe UI Light" panose="020B0502040204020203" pitchFamily="34" charset="0"/>
              </a:rPr>
              <a:t>- 40W</a:t>
            </a:r>
          </a:p>
          <a:p>
            <a:pPr algn="ctr"/>
            <a:r>
              <a:rPr lang="es-ES" sz="1600" dirty="0" smtClean="0">
                <a:latin typeface="Segoe UI Light" panose="020B0502040204020203" pitchFamily="34" charset="0"/>
              </a:rPr>
              <a:t>Cama - 100W</a:t>
            </a:r>
          </a:p>
          <a:p>
            <a:pPr algn="ctr"/>
            <a:r>
              <a:rPr lang="es-ES" sz="1600" dirty="0" smtClean="0">
                <a:latin typeface="Segoe UI Light" panose="020B0502040204020203" pitchFamily="34" charset="0"/>
              </a:rPr>
              <a:t>Electrónica y motores – 15W</a:t>
            </a:r>
            <a:endParaRPr lang="es-ES" sz="1600" dirty="0">
              <a:latin typeface="Segoe UI Light" panose="020B0502040204020203" pitchFamily="34" charset="0"/>
            </a:endParaRPr>
          </a:p>
        </p:txBody>
      </p:sp>
      <p:sp>
        <p:nvSpPr>
          <p:cNvPr id="12" name="1 Marcador de título"/>
          <p:cNvSpPr txBox="1">
            <a:spLocks/>
          </p:cNvSpPr>
          <p:nvPr/>
        </p:nvSpPr>
        <p:spPr>
          <a:xfrm>
            <a:off x="857224" y="1071546"/>
            <a:ext cx="6019032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3.2 </a:t>
            </a:r>
            <a:r>
              <a:rPr lang="es-ES" dirty="0">
                <a:latin typeface="Segoe UI Light" panose="020B0502040204020203" pitchFamily="34" charset="0"/>
                <a:ea typeface="+mj-ea"/>
                <a:cs typeface="+mj-cs"/>
              </a:rPr>
              <a:t>E</a:t>
            </a:r>
            <a:r>
              <a:rPr kumimoji="0" lang="es-ES" sz="18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lectrónica</a:t>
            </a:r>
            <a:endParaRPr kumimoji="0" lang="es-ES" sz="18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632" y="6237312"/>
            <a:ext cx="9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Segoe UI Light" panose="020B0502040204020203" pitchFamily="34" charset="0"/>
              </a:rPr>
              <a:t>Extrusor</a:t>
            </a:r>
            <a:endParaRPr lang="es-ES" dirty="0">
              <a:latin typeface="Segoe UI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79912" y="6237312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Segoe UI Light" panose="020B0502040204020203" pitchFamily="34" charset="0"/>
              </a:rPr>
              <a:t>Cama Caliente</a:t>
            </a:r>
            <a:endParaRPr lang="es-ES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1768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</a:t>
            </a:r>
            <a:r>
              <a:rPr kumimoji="0" lang="ca-ES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Nuestra</a:t>
            </a: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impresora</a:t>
            </a:r>
            <a:endParaRPr kumimoji="0" lang="ca-E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071546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3.3 Software: Firmware</a:t>
            </a:r>
            <a:endParaRPr kumimoji="0" lang="ca-E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1628800"/>
            <a:ext cx="7344816" cy="237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_tradnl" sz="1600" dirty="0" err="1" smtClean="0">
                <a:latin typeface="Segoe UI Light" panose="020B0502040204020203" pitchFamily="34" charset="0"/>
                <a:ea typeface="+mj-ea"/>
                <a:cs typeface="+mj-cs"/>
              </a:rPr>
              <a:t>Marlin</a:t>
            </a:r>
            <a:r>
              <a:rPr lang="es-ES_tradnl" sz="1600" dirty="0" smtClean="0">
                <a:latin typeface="Segoe UI Light" panose="020B0502040204020203" pitchFamily="34" charset="0"/>
                <a:ea typeface="+mj-ea"/>
                <a:cs typeface="+mj-cs"/>
              </a:rPr>
              <a:t> Firmware.  Actualmente en la versión Beta v1.0.0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  <a:ea typeface="+mj-ea"/>
                <a:cs typeface="+mj-cs"/>
              </a:rPr>
              <a:t>Desarrollo colaborativo mediante SCM  </a:t>
            </a:r>
            <a:r>
              <a:rPr lang="es-ES_tradnl" sz="1600" b="1" dirty="0" err="1" smtClean="0">
                <a:latin typeface="Segoe UI Light" panose="020B0502040204020203" pitchFamily="34" charset="0"/>
                <a:ea typeface="+mj-ea"/>
                <a:cs typeface="+mj-cs"/>
              </a:rPr>
              <a:t>Git</a:t>
            </a:r>
            <a:endParaRPr lang="es-ES_tradnl" sz="1600" b="1" dirty="0" smtClean="0">
              <a:latin typeface="Segoe UI Light" panose="020B0502040204020203" pitchFamily="34" charset="0"/>
              <a:ea typeface="+mj-ea"/>
              <a:cs typeface="+mj-cs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</a:rPr>
              <a:t>El más utilizado</a:t>
            </a:r>
            <a:endParaRPr lang="es-ES_tradnl" sz="1600" b="1" dirty="0" smtClean="0">
              <a:latin typeface="Segoe UI Light" panose="020B0502040204020203" pitchFamily="34" charset="0"/>
              <a:ea typeface="+mj-ea"/>
              <a:cs typeface="+mj-cs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  <a:ea typeface="+mj-ea"/>
                <a:cs typeface="+mj-cs"/>
              </a:rPr>
              <a:t>Consecuencias Open Source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  <a:ea typeface="+mj-ea"/>
                <a:cs typeface="+mj-cs"/>
              </a:rPr>
              <a:t>~ 30000 líneas de código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_tradnl" sz="1600" dirty="0" smtClean="0">
                <a:latin typeface="Segoe UI Light" panose="020B0502040204020203" pitchFamily="34" charset="0"/>
                <a:ea typeface="+mj-ea"/>
                <a:cs typeface="+mj-cs"/>
              </a:rPr>
              <a:t>Multidisciplinar</a:t>
            </a:r>
          </a:p>
        </p:txBody>
      </p:sp>
      <p:pic>
        <p:nvPicPr>
          <p:cNvPr id="8194" name="Picture 2" descr="http://sisyphus-js.herokuapp.com/assets/github_icon-224de83a21f067b21c5d3ef55c3c0d6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4293096"/>
            <a:ext cx="1666156" cy="1666156"/>
          </a:xfrm>
          <a:prstGeom prst="rect">
            <a:avLst/>
          </a:prstGeom>
          <a:noFill/>
        </p:spPr>
      </p:pic>
      <p:sp>
        <p:nvSpPr>
          <p:cNvPr id="8196" name="AutoShape 4" descr="data:image/jpeg;base64,/9j/4AAQSkZJRgABAQAAAQABAAD/2wCEAAkGBxQTEhUTEhMVFhQXGCIYFxgWGB4eIBseHR8cHRweGR4aHSgiGiIlHRocJjEkJSorMC4uHB80ODMsNygtLisBCgoKBQUFDgUFDisZExkrKysrKysrKysrKysrKysrKysrKysrKysrKysrKysrKysrKysrKysrKysrKysrKysrK//AABEIAJUBUgMBIgACEQEDEQH/xAAcAAADAQEBAQEBAAAAAAAAAAAABwgGBQQDAgH/xABREAABAgMEAwoJCQQJAwUAAAABAgMABBEFBxIhBjFBCBMiNVFhcYGRshQyNFJyc3ShsRcjM0JikpOz0iRUgsEVQ1ODotHT4fAWGGMlZKPCw//EABQBAQAAAAAAAAAAAAAAAAAAAAD/xAAUEQEAAAAAAAAAAAAAAAAAAAAA/9oADAMBAAIRAxEAPwB4wQQQBBBBAEEEEAQQQQGRvN0yFmShdACnlnAyk6sW1SqZ4UjPnNBlWol+29JJqbWXJh9xwk1oVHCPRSMkjoENLdKlW/yYPib2unTiTi92GExAbfQO8qakHU4nFvS2pbS1E0HK3i8UjsO3lFSyM2h5tDragpDiQtJG0KFQewxEcVhc6pZseU3ytcKqV83fF4P8NIDZwQQQBBBBAEEEEBOV+VqzLFqKS1MPtoU0hWFDq0jUUmgBp9WF/wD9Tzv75M/jL/VG43Q3GifZ0d5cLGAeO54tN95+a3591zC2mgccUoCqjUjETTVDyhCbmn6ac9BHxVD7gCCCCAIIIIAggggCCCCAIIIIAggggOFp2pQs6cKFFKxLrKSkkEEJJBBGrOJP/wCp5398mfxl/qisdOuLpz2dzuGI4gOt/wBTzv75M/jL/VFa6HFXgEpiUVK8HbxKUalRwJqSTrJiNIszQ/yCU9nb7iYDrwQQQBBBBAEEEEAQQQQBBBBAEEEEAQQQQGMvS0K/pOVwIIS+0cbSjqJpQoVyBQ27CAeUGXbXsh+VcLUw0tpY2LFOsHUoc4yi1Y/LjYVkoAjnFYCTNAtAZm0nU4UKRL1+ceI4IFcwgnJSuYddIqyzZFDDTbLQo22gISOQJFB06o9IEEB+VrABJIAAqSdQHPHg/p2V/eWPxUf5x6bQRVpwcqFD3GIkgLS/p2V/eWPxUf5x7JaYQ4nE2tK0nUpJBGWvMREMVdcy1hsaUHMs/edcP84DawQQQE1bobjRPs6O8uFjDO3Q3GifZ0d5cLGAdG5p+mnPQb+KofcITc0/TTnoN/FUPuAIIIIAggggCCCCAIIIIAggggCCCCA4enXF057O53DEcRY+nXF057O53DEcQBFmaH+QSns7fcTEZxZmh/kEp7O33EwHXggggCCCCAIIIIAj5vvJQkrWoJSkVKlEAAcpJyEeW27WalGFzD6whtsVUfgBykmgA2kxLd4F4UxabhCiW5YHgMg5cxX5yvcNkA7bdvms2XJSha5hQy+ZTwfvKIBHOmsZ/wD7gGP3N2nrE/5QgYICmLGvts54hLu+y5O1xFU16UEnrIEMKTtBp1AcadQttWYWlQIPWDESx+w4QKAmh2VgLFtbS6Rlq7/NsIIzwlYKupIqo9kcXRy8yUnpzwWVDi+ApZcKcKaJpkAeEde0CJRhl7nzjX+4X8UwD+0u0kbs+WVMvJcUhJCSGwCeEaDxiBr54wXy92f/AGE39xv/AFY7N+aa2NMcymz/APIgfziWoCj2r95BSgkMTdSQBwG9v97DScXQEnYK9kRVYyazDIO1xI/xCLSm/EX6J+EAqn7+JBSVDeJvMEeI3tHrYnaCCAId2gt8EnJyDEs6zMqW0khRQlBSaqUcquA6jyQkYICjPl7s/wDsJv7jf+rDXiHIuOAmrdDcaJ9nR3lwsYZ26G40T7OjvLhYwDn3NagHZ0k0AbRUnpXDBt+9uzJUlO/F9Y1pYGL/ABEhHYqJfYnXEIWhC1JQ5TGlJICqVoFU1gVORjzwFDIv9k65y0yByjAT2Yh8Y1+jN5Nnzqghp8JdOpt0YFE8ia8FR5kkmJKj+gwFxQQkLmLzlrWiQnV4icmHVHMnY2s7a/VJzrlnUQ74DNacaaM2Y226+26tLisA3oJNDSueJSdgPZGN+Xuz/wCwm/uN/wCrH53R6K2eweSYHcXE6wFIS9+sgtSUJYm6qISOA3rJoP62GnEW6OprNy45XkD/ABiLSgCMnp1p6xZe9eENvL33FhLSUmmHDXFiUnXiy6DGshObpRseDSitodUO1P8AtAez5e7P/sJv7jf+rHusK+aSmphqXbZmgt1YQkqS3QE7TRwmnVEyxqrrONpL1o+BgKd064unPZ3O4YjiLH064unPZ3O4YjiAIreztI5WSs6UXNPoaHg7dAo8JVEJ8VIqpXUDEkR9ZmZW4auLUsgBIKiTQDIAV1ADUICibQv3kEKo01MO/aCUpB6MSq9oj92dfpZ6yA6iYZ+0pIUkfcUVe6JuggLUsa2mJtvfZZ5DqOVBrTmUNaTzGhj3xGWjWkcxIvB6WcKFDWNaVjzVj6w/4KHOKs0F0satKVTMN8FXiut1qULGsc42g7R1iA0MEEEBP26I0lK5huRQfm2gHHANq1Dg19FPfPJCdjS3lTJctWdUTX59SepBwj3JEZqA0GhWiT9pTG8MAAAYnHFeKhPKaaydg29AJDjl7gZUJAcmn1L2lIQkfdIUffH13N8mkSL7tOGuYwE8qUIQU9hWqG3ASneNdw9ZZSsrDsus4UuAUIVrwrTU0NAaEEg0OrVGIivLzbOS/Zc2hQrRorTzKb4aT2p+MSHAfWUllOLS22kqWtQSlI1kk0AHSYeNzN3s9JznhU02lpG9qRhKwVVVhpkmoGraRCNYeUhSVoNFJIUkjYQag9sW60uqQdVRWAwl+XE0x6Tf5qIlmKmvy4mmPSb/ADURLMB7rD8pY9ajvCLSfRVKgNoI7Yi2w/KWPWo7wi1YCf1XBvJbKlzrYISSQltRGQrkSofCE5Ft2j9E56CvgYiSAIaeilzTk7KMzSZtCA6CcJbJpQka8WeqFZFZ3Q8TyfoHvqgFbM3AzIrvc2wo7MSVp+AVFBQQQE1bobjRPs6O8uFjDO3Q3GifZ0d5cLGAI11gXa2lNoDjUsQ2RULcIQDyUCjUg8oFI0+5/wBH5eZmnnH2w4WEpU2FZpCiTmRqJFMq6teukUdASBpNoLPSAxTLBS3Wm+JIUnrKScPXSM3Fuzsoh1tTTqQttYKVJVqIOsGJC080eMhPPS2ZSlVWydqFZp6aA0PODAcFtZSQUkgg1BGRBGog7Irq7bSTw+z2X1H5ymB3005E81RRX8USHDu3NdqHFNSxORCXkjnHBV8UdkB390bxcz7QO4uJyijd0bxcz7QO4uJygOtoiKz0oD+8Nd9MWbEZ6IeXyntLX5iYsyAIT26T8klfXHuGHDCe3Sfkkr649wwE+xqrrONpL1o+BjKxqrrONpL1o+BgKd064unPZ3O4YjiLH064unPZ3O4YjiAI9dl2Y9MOBphpbrh1JQCT05ahzmPJFc3a2BLysgwWGwlTrSFuL+stSkgnEddKk0GoQCEFztrYMfg6a+ZvreLvU98Yu0rOdl3FNPtqbcTrSsUI/wBueLZhZX86MImJAzSU/PS1DiGstk0Wk8oFcXNQ01wE0xvrltJjJ2ihCjRmYo0sbKk/Nq6lGnQpUYGP02spIINCDUHkIgLhgjh2DpC29LMOqVRTjSFkZ61JBPxggJmvZs4sWtNpIyW5vqecOcL4kjqjIxQu6A0QL7KZ5pNVsDC6BrLesK/gJPUonZE9QD73N1so3mYkyQHA5v6QfrJUlKFU5cJQK+kIdERHIzjjLiXWlqQ4k1SpBIIPMRG7YvmtVKcJebV9pTSa+4Ae6Ad17ttIlbLmMR4bqSy2K5kryNOhNT1RJ8dXSHSOZnXN8mnlOKGSa5BI5EpGSeoZxyoDoWBZpmZlmXFauuJRlsxEAnqGcWmBCC3PmiJW6q0XU8BFUMV+ss5KUOZIqOknkh+wGCvy4mmPSb/NREsxU1+XE0x6Tf5qIlmA91h+UsetR3hFqxFVh+UsetR3hFqwHntH6Jz0FfAxEkW3aP0TnoK+BiJIAis7oeJ5P0D31RJkVndDxPJ+ge+qA2EEEEBNW6G40T7OjvLhYwzt0Nxon2dHeXCxgHRuafppz0G/iqH3CE3NP0056DfxVD7gCJ43SEoEz0u6PrsYT/AtWfYsdgih4Qe6V+nk/Vr7yYBMQzNz47S1aecwse9Kv5Qs4YlwvG7Xq3O6YBk7o3i5n2gdxcTlFIboputmtnkmE+9KxE3wHb0HH/qMl7Uz+YmLIiNtClgWjJE6hNNE/iJiyYAhPbpPySV9ce4YcMJ7dJ+SSvrj3DAT7Gqus42kvWj4GMrGqus42kvWj4GAp3Tri6c9nc7hiOIsfTri6c9nc7hiOIAizND/ACCU9nb7iYjOLM0P8glPZ2+4mA68cjTCW3yQm2/Ol3E9qFU98deONppM73Z84vzZdwjOmeBVM+mkBGsEEEBtJDTVbbTbYWQEISnbsAHJzQR+JHQxxxpDgQSFoChmdoB/nBAVitIIIIBByIO3pier2rrm5QLnJZ1ttknNlxWEgnOjJPj+jrFDr2UNEy3922t601MVO9y6UpSNmJSQtSunhAfwwC2gghq3JaAMT++zM2MbTSghDYJAUqmIldM6AFOQOdTXVmCsbQVEJSCSTQACpJ5ANsNG7656YmVJdnkqYlxngOTjnNTWgc5z5Bth/WXYMtL+Ty7LXOhCQe0CsdKA+ElKIZbS00kIbQAlKUigAGoCPvBBAYK/LiaY9Jv81ESzFTX5cTTHpN/moiWYD3WH5Sx61HeEWrEVWH5Sx61HeEWrAee0B8056CvgYiSLiUmoIOoxE1oypadcaVrbWpB6Ukg/CA80Vdcy9isaUPIFp+64sfyrEow1bobzm7PbVKzYUWCrGhaBUoJ8YEbUmlcswa665BR0ELO077rNbSS1vzytgSgpHWV0p2GNXoDpEq0JJubUgNlwr4ANaBK1JGZ1mideUAi90Nxon2dHeXCxhnbobjRPs6O8uFjAOjc0/TTnoN/FUPuEJuafppz0G/iqH3AET/ulF/tMoORpR7Vf7RQET9uk/KpX1J7xgE7DEuF43b9W53TC7hiXC8bt+rc7pgG7fvK47IdI/q1oX/iCT7lRL0WfpRZXhUnMS+11pSAeQkcE9RoYjJxBSSlQIINCCKEEawRsgPrIzJacQ4NaFBY6UkH+UWpZ84l5pt1sgocSFpI2hQqPjESQyru723rPaEu83v8ALg8DhYVormQk0IUK50PLr2QFMwnt0mf2SV9ce4Y+Fq3/ADIR+zSjhc2b8pISOeiCSroy6YTWkukcxPPF6acK1fVGpKR5qBsH/DWA5Maq6zjaS9aPgYysaq6zjaS9aPgYCndOuLpz2dzuGI4ix9OuLpz2dzuGI4gCLL0NUDIShBBHg7eY9BMRpGz0GvIm7N4DZDrFalpytBXWUEZoJ7OaArCFhf7pEliQ8GSr52ZIFBrCEkFR6CQE89TyRm5jdBHB83IAOU1qeqkHoCAT0VEKLSO3n519UxMrxOK6gkDUlI2AcnSTUkmA5kf1CSSABUnIAR/I29zujhnLSaqKtMfPOHZwTwR1rplyBXJAUdYGjjbUqw0ocJtlCD0pSAfeII70EARK19kipq15gqGTmFxB5QUAd5Kh1RVMJW+637JfbLSnC5ONV3tTFFBB2pcUeCU1GYBJHNtBDQzrl7wW7PWuXmaiXeUFBYFd7XSlVAZlJAFaaqDLXCxggLbkZ5t5AWy4hxBzCkKCgesR6IiOUnXGjiacW2eVCik9oMayxL0rTliKTSnUj6r/AM5XpUrh9ihAVhBCv0Fvkl5tSWZpIl3lGiTWrazyBR8Q8ysueGhAYK/LiaY9Jv8ANREsxW95+j70/ILlmMG+KUk8MkCiVAnMA8kJb5DLS86W/EV+iAX1iH9oZ9ajvCLWib5W5G0krSrFLcFQP0ithr5kUhAES9fho6qVtJboHzUz86g/ayDiekKz6FCKhjjaWaMsWgwWJlNU60qGSkK2KSdh9x2wEawQz9IrkZ9lRMtgmW65UUELp9pKyB2ExwPkvtX9yc+8j9UBj4qe4/iaW6XPzXIUVi3J2k6Rvwbl07StYUacyWyfeRD+0M0dTZ8m1KJWXA3XhEUqVKKjkNWaoBC7objRPs6O8uFjD7vRuynrQn1TDJYDeBKE41kHIZ1ASaZkxkvkMtLzpb8RX6IDs7mlXz84P/Gg9ilf5w/IUt0N3k5Zs067MKZLa2SijayTixIIyKRlQKhtQBE7bpB6s+wjklgfvOOD/wCsUTCdvYu2nbRnQ+wWQ2lpLYxrIORUTkEnaqAn6GFcOoC2GudtwD7hP8o9nyGWl50t+Ir9EaW7m6ufkbRYmnSwW0YgoIWSaKQpOQKRXNQgHhE336aFKlpkzrSf2d9VV0+o6ddeQK1g8uIckUhHwnpNt5tTTqErbWMKkqFQQeWAiOCHhpVcOSpS7PeSEk1DT1cuZKwDUDZUV5SYxblz9rg0EqFDzg81T3rB90Bg4/oSaVplDe0duImVqBnHkMo2pb4a+ivijpzjaabXWpVZzcnZrbbZS+l1anFGqwEOJqpVCVGqxlqGdKQE2RqrrONpL1o+BjSfIZaXnS34iv0R2tDLorQlZ6XmHDLlDTgUrCtRNNtBgGdIBv6dcXTns7ncMRxFm6WSC5iSmWGqb460pCamgqoECp2a4QHyGWl50t+Ir9EAsY/pEM4XG2l50t+Ir9EMjT25+XnVKfl1CXfVmqgqhZ5VJHik8o6SCYCaIIY05craiFUS204OVDqR38Jj3WRcXPuEb+4ywnbmVqHQE5H70As7PknHnENMoK3FnClKRmTFW3Z6GJsyUDZoX3KKfWNqtiR9lOodZ2x/dB7vpSzASykreUKKeczURyJ2IHMNeVSaCNbAEEEEAjL87wnEuGz5VZQEj9oWnIkkVDYOwUNVU11A2EFHx7banS/MPPHW44pZ/iUT/OPFAdCxbDmJte9yzK3V7QgVpzqOpI5yRGzZuYtVQBLTaeZTqa+6sPK6myG5ey5YNpFXW0uuKGtSlgEknbQEAcwEa6AlK1bqLUYSVGWLiQKnelJWfug4j1CMWtBBIIIINCDrBGwxcMT3ujbIabmZd9CQlbyFByn1igpoo89FUrzCAUEUtcTpYuclFMPKKnZYhOI61NqrgrykUI6AImmHBubCfDJnzd4FenGKfzgKDjMT14NmtOFtydZCwaEA4qEawSkEAxxr8LbclbLVvRKVPLDOIawCFKVnsqlJHXC3uju0lbRlXJiZcWSHC2lDagMNAk1VUHM11aqdOQP+z59p9AcZcQ4g6lIUFA9Yj6vvJQkrWoJSBUqUQAByknIRjLtrv02V4R88Xd9WMOwBCfFqK0Kqk1PRSmcJvT/SiYtmfEpKkqZDmBhtJyWRrcVsOokE+KnrqDvevKstKsJnmq/ZqR2pBHvjv2VazEyjfJd5t1HK2oKpzGmo8xhPSO5/TvQ36dIdIz3tsFCTycIgqHPweiMJadnT2j08hSV680LTXA8gHNKx2VSdVQQdRgKpjnWzbstKJCpl9toHVjUAT6I1nqjN2zeC01ZCbSQAd8SA0gnW4qowHlwkKrTYhUJXRLRGct+YdmX3ilAVRx1QxZ6whtNQMgRlUAAjogHxIXhWa8oIbnWcRNAFHDU7AMYFTHXtS3JaWwiYmGWcVcO+uJRipStMRFaVHbCft64NIaKpOZUXQK4HgKLPIFJph6werXHm3SYoqQH2HP8A84B6S0whxCVtqStChVKkkEEHUQRkRHkty22JRrfplwNt1CcRrrOoZAnZHNu64rkfZ2+6IUu6FtlT01L2e1VRRRakpzJccyQmnKE/mQDusa12ZpoPS7gcbVUBQrsNDrz1iPtPTrbKC484httNMS1qCUipAFSchUkDrhKbm+3s5iRUf/O2OxLg7hp6Ub6+fiab6EfmtwGosy12JgEy77TwSaKLS0rAPIcJNI9sJzc1+SzXrU92HHAEfGbmkNIU46tKEJFVKWQkAc5OQj9vOhKSpRASkEknYBmSYmPSK2ZvSG0BLsVDWI7ygkhCEitXHKDXTMmhpXCK7QeZvKsvFh8Oary50+9SnvjTSc2h1AcaWlxCs0qQoKB6CMjCeRcAzvVDOO79TxghOCvo1qfvRobIKrAsVfhGFa2VLwYTk4Vr+b5wDUV5ADAba2Lbl5VOOZfbaSdRWoCvMkHNR5hHEl7yLLWrCJ5kH7RKR2qAHvhB6O6OzukE24647QDN15YJSiviobTXPbRIoANZ5dtatwIDZMtNkugeK6gBKjyVSap7DAO9tYUAUkEHMEGoI5o51paRSkuvBMTTDSyMQS46hJoagGiiDSoOfNCBum0vfs6dFnzWIMrc3pSF/wBU4TQFPICrI0yNa7M/pujOMWvZx31wD1ldK5FxQQ3Oyq1HUlLyCT0AKjsQhpu4YqYS5LTdVlAUEOooCSK0xJJp2GPJdPptMSU4LMnireyveUpWallytEgHzCaCmrMEbag8bS0ilJdeCYmmGlkYglx1CTQ1ANFEGlQc+aPnb2k8rJpQuaeS2lzJBIJrQVywg7DCF3RfGbfsyO+7Gl3RHkch6R7iYBzSk0h1CXG1BaFpCkqSagg5giP1MPpbSpa1JShIKlKUQAkDMkk5AAbYQNxen28LFnzKqNOK+YUfqLP1D9lR1cij9rJ0abcXzns7ncMB6rLtyWmSoS8wy8U0xb04ldK6q4SaVoeyPZMPpbSVuKShCRVSlEAAcpJyEIvc0H5ye9Fv4uRntNNIJm3LSEpKkljHgZRWiTh8Z1ymvIE12JyArWoO1y8qywrCZ5qvKKkdoFPfGjs+0Gn0BxhxDrZ1KQoKHaIVMvcHK71Rcy+XqZrSEhIPMkgmn8XXHA0E0OtazrVLbKcTAI31ZJS042dRzrwxsABKTzE1B/QQQQEYaUWaZacmGCCN7dUkV5AThPWmh645cUNfVdwubpOyacT6U0dbGtxI1KTyqAyptFNooZ7cQUkpUCCDQgihBGsEbIBw3XXuolWESk8le9oybdQK4U68K06yBqBFcqCmVYasreTZbgxJnmQPtkoPYsAxI8EBV9qXqWWympmkuHYloFZPWBhHWRE93j6aLtSa30pwNIGBpBOYTrJVsxE66cwzpWMpBAEP3c22SpLMzMqGTikto5wipUe1QHUYUOhmiT9pPhlhPBFC44RwW08qufI0Gs9pFZ6P2M3Jy7UsyKNtpwjlJ1lRptJJJ5zAeTTTRpu0JRyWcJTioULGZSoZpNNvIRtBOqJ4tHRa17EcU80XEoGt5g4kECtN8TsHpppWHjejpqbLlkuIaLjjisCK+Ik0qSsjmBoNufJHjF69mOSZeU8KlBxS6hwyaZopTOuquqA4OgV5y7Qlpph9KUzbcutxKkZBwBJFafVUCR01qKUMYvc6tINpOFVMSZdRR0lSASOontMfjc+Wcpy0VuYattsKCzs4dEhPXwvumOVNNTGj9r4kpqlCiUVJo6yqopXlw9NFDbTMKohUbo1lBs9lRpjTMAJO2hQvEB2DsEdaTvlspbYWp5baqZoU2sqB5OCCD1GFDeZpsu2ZlpiVbXvSFYWkfWcWqgxEA0GwAbM+WgDxWtML/oGSQa4PCntvIE076/fDxuQaSmxpYppVRcKuc76sZ9QA6o4ukF2qjYLUm2AZmXG/AD67hqXEg7QcSgPRTqjD3SXlJs4Kk50LDGMlKgCS0r6wUnXhJGzMGuRrkFGwiN0x48j6LvxbjZ6QXx2cw0VMueEOU4DaAoVOzEpQokcus8xjF7pRVVSB5UOfFuAaGgsylqx5RxZohEqhaidgSgEnsEJm7BCrTt5c44CUoKpg12fVaT/DVNPQjRaaW/4Po1JMpNHJlltvnwBIUs9Yon+KMnoLddOzcsmaZmUsJcJAFVgqCTSpwjVUGnRAFs1sbSHfBwWt93zLa07XEANtKqHSkQ4r5FA2LNkZgpQQf71uEpeFdtOSLCZp99L6cQbJBUSmtSKlWyuXSRyxtV294Xok7U1cZShhf8DjeEnpRh66wHp3Nfks161PdhxxP1x+mUnIsTCJt4NqW4FJGFRqAmn1QdsOrRzSWWnkKclXN8QhWFRwqFDQGnCA2EQHgvLdUmyp0o17woZchFCeoEwq9zSykuzqyBjCG0g8yisq96Uw8bTkUvsuMuCqHEFCuhQIPxiYrEtCY0etRSXUFSRwHE6g60TktGzYCOcEGmcBU0KXdILPgDAHimZFekIcp8TGgTe7ZRa3zwkj7BbXjryUp/OnPHgtpI0gsZxbLZQrGpbCVEVxNkpFdgKk4hzYtZgP1cEykWSgpAxKdWV85BoK/wAITDHiaLp7wv6LW5LTaF7wpdTQcJpY4Jqk5kZAEaxSGpad81mNtlbbq3l04KENqBJ5ytICf+ZGAU1/DaUWuooyUW21Kp51KV6aBMevdCKJnmCdZlU16cS452idnvW5bBedTwMYdfIHBShNMKK84ASNpFTsMdXdGcYtezjvrgKDsr6Br1ae6Im2/ZIRbC1N8FRbbWSNeICgPTQCGa/fLZrEukNrW+4lAGBCFJzAGtSwABXaK9BhbaF2S/blrKm3k0ZS4HHj9UBNMDQrrqAB0VMB9d0OT/STVdfgqK/fdjT7ojyOQ9I9xMZrdF8Zt+zI77saXdEeRyHpHuJgONP6AeF2FJzsukmZaaONKf6xsLWchtUnOm0jLOiY0Oh2n3h9kTku+r9qZlXMzrcQEEBfORkFdR25bO6HieT9A99cKi+bQpUi/wCHydUsukpcCf6tSwQRlqQsE81SRtAgPncm6pMtbCkeMJWopyhL1I/e5wYQZ59R8dLHB61JrTsEe7c3NBap9KhVKkNgjlB3wGMsyp7R62KqSVISSPWsLORB5ch0KTSAfF5OmJsuWQ+GQ7idDeErw60qVWuE18XVC1/7gl/uCfxz/pwwk3m2S4zvippulK4FpOMc2ClSeisI62X1W9bCUy7eBtVG0UABS0mpUtdMgc1HrAzgKUsW0FPy7Lxbwl1pDmHFWmNIVSuVaVgj2y7IQhKEiiUgJA5ABQe6P5AfWMxpToDIz/CmGBvn9qjgr6yPG/irBBAK3SS49tkY2pxeHPgraCjl9oKSPdCmtey94NMeLOmqmyvKYIIDu6MaE+Frw7/g597xbK+eIbOj9xUmjCuZedfyrhHzaeuhKuxQgggGjZdmMyzYal2kNNjUlAAHTlrPOY9cEEB5LWsxqZaWy+2lxpYopKtR2joIOYIzBhZvXDyBXiS9MpTXxApJpzAlFaR/YIDf6M6Ny8gzvMq2EJrVR1qUeVSjmT8NlI/WkejktPNb1NNJcTrBORSeVKhmk9EEEAu3rhZEqqmYmUp82qD2EojYaIXfyVncKXaq7ShdcOJdNtDqTXmAgggNTGM0vuykbQUXHEKbeOtxo4SfSBBSo85FeeCCAz9nXFWehWJxx90eapQSOvAkHsIjV6Y6BytpFozO+fNAhGBWHxqVrka+KIIIDwWzddJTKGG3VPlMu0GmgHAKJG08HMnKp5hGtsyQQwy2y0KNtpCEjmSKCCCA+GkNitTku5LPgltwAGmRyIIIOwggRmZC66SZlpiVQX96mMO+AuD6isQKeDka6+aCCA5fyH2Z/wC4/EH6Y1mh+iMvZra2pbHhWrGcasRrQDLIbBBBAd+OJpRopKz7YRNNBdPFUMlJ9FQzHRqO0QQQGB+QWRxV8ImcPm1R2VwQxtHbCZkmEy8ukpbTUgEkmpNSSTymCCA4Wl920jaCi462UPHW60cKjs4WRCtQzIrlGXlrhpFKqrfmVpr4tUCvMSEV7KQQQDHsGwpeTaDMq0lpGshOsnVVROajQDMkmODpddzJ2i8l6Z33GlAQMC6CgJOqh2kwQQHKlLlrLQoKLbq6bFumnXhpG7s6z2mGw0w2httOpKEgAdQ+MEEBmNLrt5O0Xg/M77jCA2MC6CgKiMqHOqjHs0t0JlrQbabmN8wtZpwKprAGeRrkI/kEB1dH7Hbk5duWZxb22CE4jU5knM05THotGRbfaWy6kLbWkpUk7QYIIDL6B3fMWWp1TDjq99CQd8KcsOKlMKR50djSbRiWn296mmgsDNJ1KSeVKhmNXQdtYIIBeruEksVRMTITyVR8cEbzRTQ+Us9BTKtBJV4y1ZrV0qOzmFBzQQQHeggg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sp>
        <p:nvSpPr>
          <p:cNvPr id="8198" name="AutoShape 6" descr="data:image/jpeg;base64,/9j/4AAQSkZJRgABAQAAAQABAAD/2wCEAAkGBxQTEhUTEhMVFhQXGCIYFxgWGB4eIBseHR8cHRweGR4aHSgiGiIlHRocJjEkJSorMC4uHB80ODMsNygtLisBCgoKBQUFDgUFDisZExkrKysrKysrKysrKysrKysrKysrKysrKysrKysrKysrKysrKysrKysrKysrKysrKysrK//AABEIAJUBUgMBIgACEQEDEQH/xAAcAAADAQEBAQEBAAAAAAAAAAAABwgGBQQDAgH/xABREAABAgMEAwoJCQQJAwUAAAABAgMABBEFBxIhBjFBCBMiNVFhcYGRshQyNFJyc3ShsRcjM0JikpOz0iRUgsEVQ1ODotHT4fAWGGMlZKPCw//EABQBAQAAAAAAAAAAAAAAAAAAAAD/xAAUEQEAAAAAAAAAAAAAAAAAAAAA/9oADAMBAAIRAxEAPwB4wQQQBBBBAEEEEAQQQQGRvN0yFmShdACnlnAyk6sW1SqZ4UjPnNBlWol+29JJqbWXJh9xwk1oVHCPRSMkjoENLdKlW/yYPib2unTiTi92GExAbfQO8qakHU4nFvS2pbS1E0HK3i8UjsO3lFSyM2h5tDragpDiQtJG0KFQewxEcVhc6pZseU3ytcKqV83fF4P8NIDZwQQQBBBBAEEEEBOV+VqzLFqKS1MPtoU0hWFDq0jUUmgBp9WF/wD9Tzv75M/jL/VG43Q3GifZ0d5cLGAeO54tN95+a3591zC2mgccUoCqjUjETTVDyhCbmn6ac9BHxVD7gCCCCAIIIIAggggCCCCAIIIIAggggOFp2pQs6cKFFKxLrKSkkEEJJBBGrOJP/wCp5398mfxl/qisdOuLpz2dzuGI4gOt/wBTzv75M/jL/VFa6HFXgEpiUVK8HbxKUalRwJqSTrJiNIszQ/yCU9nb7iYDrwQQQBBBBAEEEEAQQQQBBBBAEEEEAQQQQGMvS0K/pOVwIIS+0cbSjqJpQoVyBQ27CAeUGXbXsh+VcLUw0tpY2LFOsHUoc4yi1Y/LjYVkoAjnFYCTNAtAZm0nU4UKRL1+ceI4IFcwgnJSuYddIqyzZFDDTbLQo22gISOQJFB06o9IEEB+VrABJIAAqSdQHPHg/p2V/eWPxUf5x6bQRVpwcqFD3GIkgLS/p2V/eWPxUf5x7JaYQ4nE2tK0nUpJBGWvMREMVdcy1hsaUHMs/edcP84DawQQQE1bobjRPs6O8uFjDO3Q3GifZ0d5cLGAdG5p+mnPQb+KofcITc0/TTnoN/FUPuAIIIIAggggCCCCAIIIIAggggCCCCA4enXF057O53DEcRY+nXF057O53DEcQBFmaH+QSns7fcTEZxZmh/kEp7O33EwHXggggCCCCAIIIIAj5vvJQkrWoJSkVKlEAAcpJyEeW27WalGFzD6whtsVUfgBykmgA2kxLd4F4UxabhCiW5YHgMg5cxX5yvcNkA7bdvms2XJSha5hQy+ZTwfvKIBHOmsZ/wD7gGP3N2nrE/5QgYICmLGvts54hLu+y5O1xFU16UEnrIEMKTtBp1AcadQttWYWlQIPWDESx+w4QKAmh2VgLFtbS6Rlq7/NsIIzwlYKupIqo9kcXRy8yUnpzwWVDi+ApZcKcKaJpkAeEde0CJRhl7nzjX+4X8UwD+0u0kbs+WVMvJcUhJCSGwCeEaDxiBr54wXy92f/AGE39xv/AFY7N+aa2NMcymz/APIgfziWoCj2r95BSgkMTdSQBwG9v97DScXQEnYK9kRVYyazDIO1xI/xCLSm/EX6J+EAqn7+JBSVDeJvMEeI3tHrYnaCCAId2gt8EnJyDEs6zMqW0khRQlBSaqUcquA6jyQkYICjPl7s/wDsJv7jf+rDXiHIuOAmrdDcaJ9nR3lwsYZ26G40T7OjvLhYwDn3NagHZ0k0AbRUnpXDBt+9uzJUlO/F9Y1pYGL/ABEhHYqJfYnXEIWhC1JQ5TGlJICqVoFU1gVORjzwFDIv9k65y0yByjAT2Yh8Y1+jN5Nnzqghp8JdOpt0YFE8ia8FR5kkmJKj+gwFxQQkLmLzlrWiQnV4icmHVHMnY2s7a/VJzrlnUQ74DNacaaM2Y226+26tLisA3oJNDSueJSdgPZGN+Xuz/wCwm/uN/wCrH53R6K2eweSYHcXE6wFIS9+sgtSUJYm6qISOA3rJoP62GnEW6OprNy45XkD/ABiLSgCMnp1p6xZe9eENvL33FhLSUmmHDXFiUnXiy6DGshObpRseDSitodUO1P8AtAez5e7P/sJv7jf+rHusK+aSmphqXbZmgt1YQkqS3QE7TRwmnVEyxqrrONpL1o+BgKd064unPZ3O4YjiLH064unPZ3O4YjiAIreztI5WSs6UXNPoaHg7dAo8JVEJ8VIqpXUDEkR9ZmZW4auLUsgBIKiTQDIAV1ADUICibQv3kEKo01MO/aCUpB6MSq9oj92dfpZ6yA6iYZ+0pIUkfcUVe6JuggLUsa2mJtvfZZ5DqOVBrTmUNaTzGhj3xGWjWkcxIvB6WcKFDWNaVjzVj6w/4KHOKs0F0satKVTMN8FXiut1qULGsc42g7R1iA0MEEEBP26I0lK5huRQfm2gHHANq1Dg19FPfPJCdjS3lTJctWdUTX59SepBwj3JEZqA0GhWiT9pTG8MAAAYnHFeKhPKaaydg29AJDjl7gZUJAcmn1L2lIQkfdIUffH13N8mkSL7tOGuYwE8qUIQU9hWqG3ASneNdw9ZZSsrDsus4UuAUIVrwrTU0NAaEEg0OrVGIivLzbOS/Zc2hQrRorTzKb4aT2p+MSHAfWUllOLS22kqWtQSlI1kk0AHSYeNzN3s9JznhU02lpG9qRhKwVVVhpkmoGraRCNYeUhSVoNFJIUkjYQag9sW60uqQdVRWAwl+XE0x6Tf5qIlmKmvy4mmPSb/ADURLMB7rD8pY9ajvCLSfRVKgNoI7Yi2w/KWPWo7wi1YCf1XBvJbKlzrYISSQltRGQrkSofCE5Ft2j9E56CvgYiSAIaeilzTk7KMzSZtCA6CcJbJpQka8WeqFZFZ3Q8TyfoHvqgFbM3AzIrvc2wo7MSVp+AVFBQQQE1bobjRPs6O8uFjDO3Q3GifZ0d5cLGAI11gXa2lNoDjUsQ2RULcIQDyUCjUg8oFI0+5/wBH5eZmnnH2w4WEpU2FZpCiTmRqJFMq6teukUdASBpNoLPSAxTLBS3Wm+JIUnrKScPXSM3Fuzsoh1tTTqQttYKVJVqIOsGJC080eMhPPS2ZSlVWydqFZp6aA0PODAcFtZSQUkgg1BGRBGog7Irq7bSTw+z2X1H5ymB3005E81RRX8USHDu3NdqHFNSxORCXkjnHBV8UdkB390bxcz7QO4uJyijd0bxcz7QO4uJygOtoiKz0oD+8Nd9MWbEZ6IeXyntLX5iYsyAIT26T8klfXHuGHDCe3Sfkkr649wwE+xqrrONpL1o+BjKxqrrONpL1o+BgKd064unPZ3O4YjiLH064unPZ3O4YjiAI9dl2Y9MOBphpbrh1JQCT05ahzmPJFc3a2BLysgwWGwlTrSFuL+stSkgnEddKk0GoQCEFztrYMfg6a+ZvreLvU98Yu0rOdl3FNPtqbcTrSsUI/wBueLZhZX86MImJAzSU/PS1DiGstk0Wk8oFcXNQ01wE0xvrltJjJ2ihCjRmYo0sbKk/Nq6lGnQpUYGP02spIINCDUHkIgLhgjh2DpC29LMOqVRTjSFkZ61JBPxggJmvZs4sWtNpIyW5vqecOcL4kjqjIxQu6A0QL7KZ5pNVsDC6BrLesK/gJPUonZE9QD73N1so3mYkyQHA5v6QfrJUlKFU5cJQK+kIdERHIzjjLiXWlqQ4k1SpBIIPMRG7YvmtVKcJebV9pTSa+4Ae6Ad17ttIlbLmMR4bqSy2K5kryNOhNT1RJ8dXSHSOZnXN8mnlOKGSa5BI5EpGSeoZxyoDoWBZpmZlmXFauuJRlsxEAnqGcWmBCC3PmiJW6q0XU8BFUMV+ss5KUOZIqOknkh+wGCvy4mmPSb/NREsxU1+XE0x6Tf5qIlmA91h+UsetR3hFqxFVh+UsetR3hFqwHntH6Jz0FfAxEkW3aP0TnoK+BiJIAis7oeJ5P0D31RJkVndDxPJ+ge+qA2EEEEBNW6G40T7OjvLhYwzt0Nxon2dHeXCxgHRuafppz0G/iqH3CE3NP0056DfxVD7gCJ43SEoEz0u6PrsYT/AtWfYsdgih4Qe6V+nk/Vr7yYBMQzNz47S1aecwse9Kv5Qs4YlwvG7Xq3O6YBk7o3i5n2gdxcTlFIboputmtnkmE+9KxE3wHb0HH/qMl7Uz+YmLIiNtClgWjJE6hNNE/iJiyYAhPbpPySV9ce4YcMJ7dJ+SSvrj3DAT7Gqus42kvWj4GMrGqus42kvWj4GAp3Tri6c9nc7hiOIsfTri6c9nc7hiOIAizND/ACCU9nb7iYjOLM0P8glPZ2+4mA68cjTCW3yQm2/Ol3E9qFU98deONppM73Z84vzZdwjOmeBVM+mkBGsEEEBtJDTVbbTbYWQEISnbsAHJzQR+JHQxxxpDgQSFoChmdoB/nBAVitIIIIBByIO3pier2rrm5QLnJZ1ttknNlxWEgnOjJPj+jrFDr2UNEy3922t601MVO9y6UpSNmJSQtSunhAfwwC2gghq3JaAMT++zM2MbTSghDYJAUqmIldM6AFOQOdTXVmCsbQVEJSCSTQACpJ5ANsNG7656YmVJdnkqYlxngOTjnNTWgc5z5Bth/WXYMtL+Ty7LXOhCQe0CsdKA+ElKIZbS00kIbQAlKUigAGoCPvBBAYK/LiaY9Jv81ESzFTX5cTTHpN/moiWYD3WH5Sx61HeEWrEVWH5Sx61HeEWrAee0B8056CvgYiSLiUmoIOoxE1oypadcaVrbWpB6Ukg/CA80Vdcy9isaUPIFp+64sfyrEow1bobzm7PbVKzYUWCrGhaBUoJ8YEbUmlcswa665BR0ELO077rNbSS1vzytgSgpHWV0p2GNXoDpEq0JJubUgNlwr4ANaBK1JGZ1mideUAi90Nxon2dHeXCxhnbobjRPs6O8uFjAOjc0/TTnoN/FUPuEJuafppz0G/iqH3AET/ulF/tMoORpR7Vf7RQET9uk/KpX1J7xgE7DEuF43b9W53TC7hiXC8bt+rc7pgG7fvK47IdI/q1oX/iCT7lRL0WfpRZXhUnMS+11pSAeQkcE9RoYjJxBSSlQIINCCKEEawRsgPrIzJacQ4NaFBY6UkH+UWpZ84l5pt1sgocSFpI2hQqPjESQyru723rPaEu83v8ALg8DhYVormQk0IUK50PLr2QFMwnt0mf2SV9ce4Y+Fq3/ADIR+zSjhc2b8pISOeiCSroy6YTWkukcxPPF6acK1fVGpKR5qBsH/DWA5Maq6zjaS9aPgYysaq6zjaS9aPgYCndOuLpz2dzuGI4ix9OuLpz2dzuGI4gCLL0NUDIShBBHg7eY9BMRpGz0GvIm7N4DZDrFalpytBXWUEZoJ7OaArCFhf7pEliQ8GSr52ZIFBrCEkFR6CQE89TyRm5jdBHB83IAOU1qeqkHoCAT0VEKLSO3n519UxMrxOK6gkDUlI2AcnSTUkmA5kf1CSSABUnIAR/I29zujhnLSaqKtMfPOHZwTwR1rplyBXJAUdYGjjbUqw0ocJtlCD0pSAfeII70EARK19kipq15gqGTmFxB5QUAd5Kh1RVMJW+637JfbLSnC5ONV3tTFFBB2pcUeCU1GYBJHNtBDQzrl7wW7PWuXmaiXeUFBYFd7XSlVAZlJAFaaqDLXCxggLbkZ5t5AWy4hxBzCkKCgesR6IiOUnXGjiacW2eVCik9oMayxL0rTliKTSnUj6r/AM5XpUrh9ihAVhBCv0Fvkl5tSWZpIl3lGiTWrazyBR8Q8ysueGhAYK/LiaY9Jv8ANREsxW95+j70/ILlmMG+KUk8MkCiVAnMA8kJb5DLS86W/EV+iAX1iH9oZ9ajvCLWib5W5G0krSrFLcFQP0ithr5kUhAES9fho6qVtJboHzUz86g/ayDiekKz6FCKhjjaWaMsWgwWJlNU60qGSkK2KSdh9x2wEawQz9IrkZ9lRMtgmW65UUELp9pKyB2ExwPkvtX9yc+8j9UBj4qe4/iaW6XPzXIUVi3J2k6Rvwbl07StYUacyWyfeRD+0M0dTZ8m1KJWXA3XhEUqVKKjkNWaoBC7objRPs6O8uFjD7vRuynrQn1TDJYDeBKE41kHIZ1ASaZkxkvkMtLzpb8RX6IDs7mlXz84P/Gg9ilf5w/IUt0N3k5Zs067MKZLa2SijayTixIIyKRlQKhtQBE7bpB6s+wjklgfvOOD/wCsUTCdvYu2nbRnQ+wWQ2lpLYxrIORUTkEnaqAn6GFcOoC2GudtwD7hP8o9nyGWl50t+Ir9EaW7m6ufkbRYmnSwW0YgoIWSaKQpOQKRXNQgHhE336aFKlpkzrSf2d9VV0+o6ddeQK1g8uIckUhHwnpNt5tTTqErbWMKkqFQQeWAiOCHhpVcOSpS7PeSEk1DT1cuZKwDUDZUV5SYxblz9rg0EqFDzg81T3rB90Bg4/oSaVplDe0duImVqBnHkMo2pb4a+ivijpzjaabXWpVZzcnZrbbZS+l1anFGqwEOJqpVCVGqxlqGdKQE2RqrrONpL1o+BjSfIZaXnS34iv0R2tDLorQlZ6XmHDLlDTgUrCtRNNtBgGdIBv6dcXTns7ncMRxFm6WSC5iSmWGqb460pCamgqoECp2a4QHyGWl50t+Ir9EAsY/pEM4XG2l50t+Ir9EMjT25+XnVKfl1CXfVmqgqhZ5VJHik8o6SCYCaIIY05craiFUS204OVDqR38Jj3WRcXPuEb+4ywnbmVqHQE5H70As7PknHnENMoK3FnClKRmTFW3Z6GJsyUDZoX3KKfWNqtiR9lOodZ2x/dB7vpSzASykreUKKeczURyJ2IHMNeVSaCNbAEEEEAjL87wnEuGz5VZQEj9oWnIkkVDYOwUNVU11A2EFHx7banS/MPPHW44pZ/iUT/OPFAdCxbDmJte9yzK3V7QgVpzqOpI5yRGzZuYtVQBLTaeZTqa+6sPK6myG5ey5YNpFXW0uuKGtSlgEknbQEAcwEa6AlK1bqLUYSVGWLiQKnelJWfug4j1CMWtBBIIIINCDrBGwxcMT3ujbIabmZd9CQlbyFByn1igpoo89FUrzCAUEUtcTpYuclFMPKKnZYhOI61NqrgrykUI6AImmHBubCfDJnzd4FenGKfzgKDjMT14NmtOFtydZCwaEA4qEawSkEAxxr8LbclbLVvRKVPLDOIawCFKVnsqlJHXC3uju0lbRlXJiZcWSHC2lDagMNAk1VUHM11aqdOQP+z59p9AcZcQ4g6lIUFA9Yj6vvJQkrWoJSBUqUQAByknIRjLtrv02V4R88Xd9WMOwBCfFqK0Kqk1PRSmcJvT/SiYtmfEpKkqZDmBhtJyWRrcVsOokE+KnrqDvevKstKsJnmq/ZqR2pBHvjv2VazEyjfJd5t1HK2oKpzGmo8xhPSO5/TvQ36dIdIz3tsFCTycIgqHPweiMJadnT2j08hSV680LTXA8gHNKx2VSdVQQdRgKpjnWzbstKJCpl9toHVjUAT6I1nqjN2zeC01ZCbSQAd8SA0gnW4qowHlwkKrTYhUJXRLRGct+YdmX3ilAVRx1QxZ6whtNQMgRlUAAjogHxIXhWa8oIbnWcRNAFHDU7AMYFTHXtS3JaWwiYmGWcVcO+uJRipStMRFaVHbCft64NIaKpOZUXQK4HgKLPIFJph6werXHm3SYoqQH2HP8A84B6S0whxCVtqStChVKkkEEHUQRkRHkty22JRrfplwNt1CcRrrOoZAnZHNu64rkfZ2+6IUu6FtlT01L2e1VRRRakpzJccyQmnKE/mQDusa12ZpoPS7gcbVUBQrsNDrz1iPtPTrbKC484httNMS1qCUipAFSchUkDrhKbm+3s5iRUf/O2OxLg7hp6Ub6+fiab6EfmtwGosy12JgEy77TwSaKLS0rAPIcJNI9sJzc1+SzXrU92HHAEfGbmkNIU46tKEJFVKWQkAc5OQj9vOhKSpRASkEknYBmSYmPSK2ZvSG0BLsVDWI7ygkhCEitXHKDXTMmhpXCK7QeZvKsvFh8Oary50+9SnvjTSc2h1AcaWlxCs0qQoKB6CMjCeRcAzvVDOO79TxghOCvo1qfvRobIKrAsVfhGFa2VLwYTk4Vr+b5wDUV5ADAba2Lbl5VOOZfbaSdRWoCvMkHNR5hHEl7yLLWrCJ5kH7RKR2qAHvhB6O6OzukE24647QDN15YJSiviobTXPbRIoANZ5dtatwIDZMtNkugeK6gBKjyVSap7DAO9tYUAUkEHMEGoI5o51paRSkuvBMTTDSyMQS46hJoagGiiDSoOfNCBum0vfs6dFnzWIMrc3pSF/wBU4TQFPICrI0yNa7M/pujOMWvZx31wD1ldK5FxQQ3Oyq1HUlLyCT0AKjsQhpu4YqYS5LTdVlAUEOooCSK0xJJp2GPJdPptMSU4LMnireyveUpWallytEgHzCaCmrMEbag8bS0ilJdeCYmmGlkYglx1CTQ1ANFEGlQc+aPnb2k8rJpQuaeS2lzJBIJrQVywg7DCF3RfGbfsyO+7Gl3RHkch6R7iYBzSk0h1CXG1BaFpCkqSagg5giP1MPpbSpa1JShIKlKUQAkDMkk5AAbYQNxen28LFnzKqNOK+YUfqLP1D9lR1cij9rJ0abcXzns7ncMB6rLtyWmSoS8wy8U0xb04ldK6q4SaVoeyPZMPpbSVuKShCRVSlEAAcpJyEIvc0H5ye9Fv4uRntNNIJm3LSEpKkljHgZRWiTh8Z1ymvIE12JyArWoO1y8qywrCZ5qvKKkdoFPfGjs+0Gn0BxhxDrZ1KQoKHaIVMvcHK71Rcy+XqZrSEhIPMkgmn8XXHA0E0OtazrVLbKcTAI31ZJS042dRzrwxsABKTzE1B/QQQQEYaUWaZacmGCCN7dUkV5AThPWmh645cUNfVdwubpOyacT6U0dbGtxI1KTyqAyptFNooZ7cQUkpUCCDQgihBGsEbIBw3XXuolWESk8le9oybdQK4U68K06yBqBFcqCmVYasreTZbgxJnmQPtkoPYsAxI8EBV9qXqWWympmkuHYloFZPWBhHWRE93j6aLtSa30pwNIGBpBOYTrJVsxE66cwzpWMpBAEP3c22SpLMzMqGTikto5wipUe1QHUYUOhmiT9pPhlhPBFC44RwW08qufI0Gs9pFZ6P2M3Jy7UsyKNtpwjlJ1lRptJJJ5zAeTTTRpu0JRyWcJTioULGZSoZpNNvIRtBOqJ4tHRa17EcU80XEoGt5g4kECtN8TsHpppWHjejpqbLlkuIaLjjisCK+Ik0qSsjmBoNufJHjF69mOSZeU8KlBxS6hwyaZopTOuquqA4OgV5y7Qlpph9KUzbcutxKkZBwBJFafVUCR01qKUMYvc6tINpOFVMSZdRR0lSASOontMfjc+Wcpy0VuYattsKCzs4dEhPXwvumOVNNTGj9r4kpqlCiUVJo6yqopXlw9NFDbTMKohUbo1lBs9lRpjTMAJO2hQvEB2DsEdaTvlspbYWp5baqZoU2sqB5OCCD1GFDeZpsu2ZlpiVbXvSFYWkfWcWqgxEA0GwAbM+WgDxWtML/oGSQa4PCntvIE076/fDxuQaSmxpYppVRcKuc76sZ9QA6o4ukF2qjYLUm2AZmXG/AD67hqXEg7QcSgPRTqjD3SXlJs4Kk50LDGMlKgCS0r6wUnXhJGzMGuRrkFGwiN0x48j6LvxbjZ6QXx2cw0VMueEOU4DaAoVOzEpQokcus8xjF7pRVVSB5UOfFuAaGgsylqx5RxZohEqhaidgSgEnsEJm7BCrTt5c44CUoKpg12fVaT/DVNPQjRaaW/4Po1JMpNHJlltvnwBIUs9Yon+KMnoLddOzcsmaZmUsJcJAFVgqCTSpwjVUGnRAFs1sbSHfBwWt93zLa07XEANtKqHSkQ4r5FA2LNkZgpQQf71uEpeFdtOSLCZp99L6cQbJBUSmtSKlWyuXSRyxtV294Xok7U1cZShhf8DjeEnpRh66wHp3Nfks161PdhxxP1x+mUnIsTCJt4NqW4FJGFRqAmn1QdsOrRzSWWnkKclXN8QhWFRwqFDQGnCA2EQHgvLdUmyp0o17woZchFCeoEwq9zSykuzqyBjCG0g8yisq96Uw8bTkUvsuMuCqHEFCuhQIPxiYrEtCY0etRSXUFSRwHE6g60TktGzYCOcEGmcBU0KXdILPgDAHimZFekIcp8TGgTe7ZRa3zwkj7BbXjryUp/OnPHgtpI0gsZxbLZQrGpbCVEVxNkpFdgKk4hzYtZgP1cEykWSgpAxKdWV85BoK/wAITDHiaLp7wv6LW5LTaF7wpdTQcJpY4Jqk5kZAEaxSGpad81mNtlbbq3l04KENqBJ5ytICf+ZGAU1/DaUWuooyUW21Kp51KV6aBMevdCKJnmCdZlU16cS452idnvW5bBedTwMYdfIHBShNMKK84ASNpFTsMdXdGcYtezjvrgKDsr6Br1ae6Im2/ZIRbC1N8FRbbWSNeICgPTQCGa/fLZrEukNrW+4lAGBCFJzAGtSwABXaK9BhbaF2S/blrKm3k0ZS4HHj9UBNMDQrrqAB0VMB9d0OT/STVdfgqK/fdjT7ojyOQ9I9xMZrdF8Zt+zI77saXdEeRyHpHuJgONP6AeF2FJzsukmZaaONKf6xsLWchtUnOm0jLOiY0Oh2n3h9kTku+r9qZlXMzrcQEEBfORkFdR25bO6HieT9A99cKi+bQpUi/wCHydUsukpcCf6tSwQRlqQsE81SRtAgPncm6pMtbCkeMJWopyhL1I/e5wYQZ59R8dLHB61JrTsEe7c3NBap9KhVKkNgjlB3wGMsyp7R62KqSVISSPWsLORB5ch0KTSAfF5OmJsuWQ+GQ7idDeErw60qVWuE18XVC1/7gl/uCfxz/pwwk3m2S4zvippulK4FpOMc2ClSeisI62X1W9bCUy7eBtVG0UABS0mpUtdMgc1HrAzgKUsW0FPy7Lxbwl1pDmHFWmNIVSuVaVgj2y7IQhKEiiUgJA5ABQe6P5AfWMxpToDIz/CmGBvn9qjgr6yPG/irBBAK3SS49tkY2pxeHPgraCjl9oKSPdCmtey94NMeLOmqmyvKYIIDu6MaE+Frw7/g597xbK+eIbOj9xUmjCuZedfyrhHzaeuhKuxQgggGjZdmMyzYal2kNNjUlAAHTlrPOY9cEEB5LWsxqZaWy+2lxpYopKtR2joIOYIzBhZvXDyBXiS9MpTXxApJpzAlFaR/YIDf6M6Ny8gzvMq2EJrVR1qUeVSjmT8NlI/WkejktPNb1NNJcTrBORSeVKhmk9EEEAu3rhZEqqmYmUp82qD2EojYaIXfyVncKXaq7ShdcOJdNtDqTXmAgggNTGM0vuykbQUXHEKbeOtxo4SfSBBSo85FeeCCAz9nXFWehWJxx90eapQSOvAkHsIjV6Y6BytpFozO+fNAhGBWHxqVrka+KIIIDwWzddJTKGG3VPlMu0GmgHAKJG08HMnKp5hGtsyQQwy2y0KNtpCEjmSKCCCA+GkNitTku5LPgltwAGmRyIIIOwggRmZC66SZlpiVQX96mMO+AuD6isQKeDka6+aCCA5fyH2Z/wC4/EH6Y1mh+iMvZra2pbHhWrGcasRrQDLIbBBBAd+OJpRopKz7YRNNBdPFUMlJ9FQzHRqO0QQQGB+QWRxV8ImcPm1R2VwQxtHbCZkmEy8ukpbTUgEkmpNSSTymCCA4Wl920jaCi462UPHW60cKjs4WRCtQzIrlGXlrhpFKqrfmVpr4tUCvMSEV7KQQQDHsGwpeTaDMq0lpGshOsnVVROajQDMkmODpddzJ2i8l6Z33GlAQMC6CgJOqh2kwQQHKlLlrLQoKLbq6bFumnXhpG7s6z2mGw0w2httOpKEgAdQ+MEEBmNLrt5O0Xg/M77jCA2MC6CgKiMqHOqjHs0t0JlrQbabmN8wtZpwKprAGeRrkI/kEB1dH7Hbk5duWZxb22CE4jU5knM05THotGRbfaWy6kLbWkpUk7QYIIDL6B3fMWWp1TDjq99CQd8KcsOKlMKR50djSbRiWn296mmgsDNJ1KSeVKhmNXQdtYIIBeruEksVRMTITyVR8cEbzRTQ+Us9BTKtBJV4y1ZrV0qOzmFBzQQQHeggg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pic>
        <p:nvPicPr>
          <p:cNvPr id="8200" name="Picture 8" descr="http://inqbation.com/es/wp-content/uploads/2014/03/Git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4653136"/>
            <a:ext cx="2232248" cy="9321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6833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2000" b="1" dirty="0" smtClean="0">
                <a:latin typeface="Segoe UI Light" panose="020B0502040204020203" pitchFamily="34" charset="0"/>
                <a:ea typeface="+mj-ea"/>
                <a:cs typeface="+mj-cs"/>
              </a:rPr>
              <a:t>Í</a:t>
            </a:r>
            <a:r>
              <a:rPr lang="ca-ES" sz="2000" b="1" noProof="0" dirty="0" err="1" smtClean="0">
                <a:latin typeface="Segoe UI Light" panose="020B0502040204020203" pitchFamily="34" charset="0"/>
                <a:ea typeface="+mj-ea"/>
                <a:cs typeface="+mj-cs"/>
              </a:rPr>
              <a:t>ndice</a:t>
            </a:r>
            <a:endParaRPr kumimoji="0" lang="ca-E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592" y="1052736"/>
            <a:ext cx="4824536" cy="5539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s-ES_tradnl" sz="1400" b="1" dirty="0" smtClean="0">
                <a:latin typeface="Segoe UI Light" panose="020B0502040204020203" pitchFamily="34" charset="0"/>
                <a:ea typeface="+mj-ea"/>
                <a:cs typeface="+mj-cs"/>
              </a:rPr>
              <a:t>Proyecto Open Source RepRap</a:t>
            </a:r>
            <a:endParaRPr lang="es-ES_tradnl" sz="1400" b="1" dirty="0">
              <a:latin typeface="Segoe UI Light" panose="020B0502040204020203" pitchFamily="34" charset="0"/>
              <a:ea typeface="+mj-ea"/>
              <a:cs typeface="+mj-cs"/>
            </a:endParaRPr>
          </a:p>
          <a:p>
            <a:pPr marL="514350" lvl="1" indent="-400050" algn="just">
              <a:lnSpc>
                <a:spcPct val="150000"/>
              </a:lnSpc>
              <a:spcBef>
                <a:spcPct val="0"/>
              </a:spcBef>
              <a:buFont typeface="+mj-lt"/>
              <a:buAutoNum type="romanUcPeriod"/>
            </a:pPr>
            <a:r>
              <a:rPr lang="es-ES_tradnl" sz="1400" dirty="0" smtClean="0">
                <a:latin typeface="Segoe UI Light" panose="020B0502040204020203" pitchFamily="34" charset="0"/>
                <a:ea typeface="+mj-ea"/>
                <a:cs typeface="+mj-cs"/>
              </a:rPr>
              <a:t>RepRap: Origen y desarrollo</a:t>
            </a:r>
          </a:p>
          <a:p>
            <a:pPr lvl="1"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romanUcPeriod"/>
            </a:pPr>
            <a:r>
              <a:rPr lang="es-ES_tradnl" sz="1400" dirty="0" smtClean="0">
                <a:latin typeface="Segoe UI Light" panose="020B0502040204020203" pitchFamily="34" charset="0"/>
                <a:ea typeface="+mj-ea"/>
                <a:cs typeface="+mj-cs"/>
              </a:rPr>
              <a:t>Nuestro proyecto: RepRapBCN</a:t>
            </a:r>
          </a:p>
          <a:p>
            <a:pPr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s-ES_tradnl" sz="1400" b="1" dirty="0" smtClean="0">
                <a:latin typeface="Segoe UI Light" panose="020B0502040204020203" pitchFamily="34" charset="0"/>
                <a:ea typeface="+mj-ea"/>
                <a:cs typeface="+mj-cs"/>
              </a:rPr>
              <a:t>Tecnología FDM/FFF</a:t>
            </a:r>
          </a:p>
          <a:p>
            <a:pPr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s-ES_tradnl" sz="1400" b="1" dirty="0" smtClean="0">
                <a:latin typeface="Segoe UI Light" panose="020B0502040204020203" pitchFamily="34" charset="0"/>
                <a:ea typeface="+mj-ea"/>
                <a:cs typeface="+mj-cs"/>
              </a:rPr>
              <a:t>Nuestra impresora</a:t>
            </a:r>
          </a:p>
          <a:p>
            <a:pPr marL="514350" lvl="1" indent="-400050" algn="just">
              <a:lnSpc>
                <a:spcPct val="150000"/>
              </a:lnSpc>
              <a:spcBef>
                <a:spcPct val="0"/>
              </a:spcBef>
              <a:buFont typeface="+mj-lt"/>
              <a:buAutoNum type="romanUcPeriod"/>
            </a:pPr>
            <a:r>
              <a:rPr lang="es-ES_tradnl" sz="1400" b="1" dirty="0">
                <a:latin typeface="Segoe UI Light" panose="020B0502040204020203" pitchFamily="34" charset="0"/>
                <a:ea typeface="+mj-ea"/>
                <a:cs typeface="+mj-cs"/>
              </a:rPr>
              <a:t>M</a:t>
            </a:r>
            <a:r>
              <a:rPr lang="es-ES_tradnl" sz="1400" b="1" dirty="0" smtClean="0">
                <a:latin typeface="Segoe UI Light" panose="020B0502040204020203" pitchFamily="34" charset="0"/>
                <a:ea typeface="+mj-ea"/>
                <a:cs typeface="+mj-cs"/>
              </a:rPr>
              <a:t>ecánica </a:t>
            </a:r>
          </a:p>
          <a:p>
            <a:pPr lvl="2"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alphaLcPeriod"/>
            </a:pPr>
            <a:r>
              <a:rPr lang="es-ES_tradnl" sz="1400" dirty="0" smtClean="0">
                <a:latin typeface="Segoe UI Light" panose="020B0502040204020203" pitchFamily="34" charset="0"/>
                <a:ea typeface="+mj-ea"/>
                <a:cs typeface="+mj-cs"/>
              </a:rPr>
              <a:t>Estructura / Arquitectura</a:t>
            </a:r>
          </a:p>
          <a:p>
            <a:pPr lvl="2"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alphaLcPeriod"/>
            </a:pPr>
            <a:r>
              <a:rPr lang="es-ES_tradnl" sz="1400" dirty="0" smtClean="0">
                <a:latin typeface="Segoe UI Light" panose="020B0502040204020203" pitchFamily="34" charset="0"/>
                <a:ea typeface="+mj-ea"/>
                <a:cs typeface="+mj-cs"/>
              </a:rPr>
              <a:t>Accionamientos i Partes móviles</a:t>
            </a:r>
          </a:p>
          <a:p>
            <a:pPr lvl="2"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alphaLcPeriod"/>
            </a:pPr>
            <a:r>
              <a:rPr lang="es-ES_tradnl" sz="1400" dirty="0" smtClean="0">
                <a:latin typeface="Segoe UI Light" panose="020B0502040204020203" pitchFamily="34" charset="0"/>
                <a:ea typeface="+mj-ea"/>
                <a:cs typeface="+mj-cs"/>
              </a:rPr>
              <a:t>Sistema de Extrusión</a:t>
            </a:r>
          </a:p>
          <a:p>
            <a:pPr lvl="1"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romanUcPeriod"/>
            </a:pPr>
            <a:r>
              <a:rPr lang="es-ES_tradnl" sz="1400" b="1" dirty="0">
                <a:latin typeface="Segoe UI Light" panose="020B0502040204020203" pitchFamily="34" charset="0"/>
                <a:ea typeface="+mj-ea"/>
                <a:cs typeface="+mj-cs"/>
              </a:rPr>
              <a:t>E</a:t>
            </a:r>
            <a:r>
              <a:rPr lang="es-ES_tradnl" sz="1400" b="1" dirty="0" smtClean="0">
                <a:latin typeface="Segoe UI Light" panose="020B0502040204020203" pitchFamily="34" charset="0"/>
                <a:ea typeface="+mj-ea"/>
                <a:cs typeface="+mj-cs"/>
              </a:rPr>
              <a:t>lectrónica </a:t>
            </a:r>
          </a:p>
          <a:p>
            <a:pPr lvl="2"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alphaLcPeriod"/>
            </a:pPr>
            <a:r>
              <a:rPr lang="es-ES_tradnl" sz="1400" dirty="0" smtClean="0">
                <a:latin typeface="Segoe UI Light" panose="020B0502040204020203" pitchFamily="34" charset="0"/>
                <a:ea typeface="+mj-ea"/>
                <a:cs typeface="+mj-cs"/>
              </a:rPr>
              <a:t>Módulo de control</a:t>
            </a:r>
          </a:p>
          <a:p>
            <a:pPr lvl="2"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alphaLcPeriod"/>
            </a:pPr>
            <a:r>
              <a:rPr lang="es-ES_tradnl" sz="1400" dirty="0" smtClean="0">
                <a:latin typeface="Segoe UI Light" panose="020B0502040204020203" pitchFamily="34" charset="0"/>
                <a:ea typeface="+mj-ea"/>
                <a:cs typeface="+mj-cs"/>
              </a:rPr>
              <a:t>Módulo de potencia</a:t>
            </a:r>
          </a:p>
          <a:p>
            <a:pPr lvl="1"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romanUcPeriod"/>
            </a:pPr>
            <a:r>
              <a:rPr lang="es-ES_tradnl" sz="1400" b="1" dirty="0" smtClean="0">
                <a:latin typeface="Segoe UI Light" panose="020B0502040204020203" pitchFamily="34" charset="0"/>
                <a:ea typeface="+mj-ea"/>
                <a:cs typeface="+mj-cs"/>
              </a:rPr>
              <a:t>Software </a:t>
            </a:r>
          </a:p>
          <a:p>
            <a:pPr lvl="2"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alphaLcPeriod"/>
            </a:pPr>
            <a:r>
              <a:rPr lang="es-ES_tradnl" sz="1400" dirty="0" smtClean="0">
                <a:latin typeface="Segoe UI Light" panose="020B0502040204020203" pitchFamily="34" charset="0"/>
                <a:ea typeface="+mj-ea"/>
                <a:cs typeface="+mj-cs"/>
              </a:rPr>
              <a:t>Firmware</a:t>
            </a:r>
          </a:p>
          <a:p>
            <a:pPr lvl="2"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alphaLcPeriod"/>
            </a:pPr>
            <a:r>
              <a:rPr lang="es-ES_tradnl" sz="1400" dirty="0" smtClean="0">
                <a:latin typeface="Segoe UI Light" panose="020B0502040204020203" pitchFamily="34" charset="0"/>
                <a:ea typeface="+mj-ea"/>
                <a:cs typeface="+mj-cs"/>
              </a:rPr>
              <a:t>G-codes (Generales, Especiales y propios)</a:t>
            </a:r>
          </a:p>
          <a:p>
            <a:pPr indent="-3429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s-ES_tradnl" sz="1400" b="1" dirty="0" smtClean="0">
                <a:latin typeface="Segoe UI Light" panose="020B0502040204020203" pitchFamily="34" charset="0"/>
                <a:ea typeface="+mj-ea"/>
                <a:cs typeface="+mj-cs"/>
              </a:rPr>
              <a:t>Conclusiones</a:t>
            </a:r>
          </a:p>
          <a:p>
            <a:pPr marL="342900" indent="-342900">
              <a:buFont typeface="+mj-lt"/>
              <a:buAutoNum type="arabicPeriod"/>
            </a:pPr>
            <a:endParaRPr lang="es-ES_tradnl" dirty="0">
              <a:latin typeface="Segoe UI Light" panose="020B0502040204020203" pitchFamily="34" charset="0"/>
            </a:endParaRPr>
          </a:p>
        </p:txBody>
      </p:sp>
      <p:pic>
        <p:nvPicPr>
          <p:cNvPr id="1029" name="Picture 5" descr="C:\Users\Marc\Desktop\reprap-bcn-bcn3d-plus-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4" b="94676" l="17708" r="822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16832"/>
            <a:ext cx="3906276" cy="292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3036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</a:t>
            </a:r>
            <a:r>
              <a:rPr kumimoji="0" lang="ca-ES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Nuestra</a:t>
            </a: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impresora</a:t>
            </a:r>
            <a:endParaRPr kumimoji="0" lang="ca-E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071546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dirty="0" smtClean="0">
                <a:latin typeface="Segoe UI Light" panose="020B0502040204020203" pitchFamily="34" charset="0"/>
                <a:ea typeface="+mj-ea"/>
                <a:cs typeface="+mj-cs"/>
              </a:rPr>
              <a:t>3.3 </a:t>
            </a:r>
            <a:r>
              <a:rPr kumimoji="0" lang="ca-E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Software: G-Codes</a:t>
            </a:r>
            <a:endParaRPr kumimoji="0" lang="ca-E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1 Marcador de título"/>
          <p:cNvSpPr txBox="1">
            <a:spLocks/>
          </p:cNvSpPr>
          <p:nvPr/>
        </p:nvSpPr>
        <p:spPr>
          <a:xfrm>
            <a:off x="857224" y="1196752"/>
            <a:ext cx="7171160" cy="24482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Qué es un G-</a:t>
            </a:r>
            <a:r>
              <a:rPr lang="es-ES" sz="1600" dirty="0" err="1" smtClean="0">
                <a:latin typeface="Segoe UI Light" panose="020B0502040204020203" pitchFamily="34" charset="0"/>
                <a:ea typeface="+mj-ea"/>
                <a:cs typeface="+mj-cs"/>
              </a:rPr>
              <a:t>code</a:t>
            </a: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/>
            </a:r>
            <a:b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</a:b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Lenguaje de programación que sirve para controlar </a:t>
            </a:r>
            <a:r>
              <a:rPr lang="es-ES" sz="1600" b="1" dirty="0" smtClean="0">
                <a:latin typeface="Segoe UI Light" panose="020B0502040204020203" pitchFamily="34" charset="0"/>
                <a:ea typeface="+mj-ea"/>
                <a:cs typeface="+mj-cs"/>
              </a:rPr>
              <a:t>máquinas herramientas</a:t>
            </a: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. Que tienen que hacer, como lo tienen que hacer y cuando.</a:t>
            </a: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Cada fabricante implementa su propias instrucciones.</a:t>
            </a: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Generado por aplicaciones de CAD/CAM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7704" y="3573016"/>
            <a:ext cx="540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err="1">
                <a:latin typeface="Batang" panose="02030600000101010101" pitchFamily="18" charset="-127"/>
                <a:ea typeface="Batang" panose="02030600000101010101" pitchFamily="18" charset="-127"/>
              </a:rPr>
              <a:t>Implemented</a:t>
            </a:r>
            <a:r>
              <a:rPr lang="es-ES" b="1" dirty="0">
                <a:latin typeface="Batang" panose="02030600000101010101" pitchFamily="18" charset="-127"/>
                <a:ea typeface="Batang" panose="02030600000101010101" pitchFamily="18" charset="-127"/>
              </a:rPr>
              <a:t> G </a:t>
            </a:r>
            <a:r>
              <a:rPr lang="es-ES" b="1" dirty="0" err="1">
                <a:latin typeface="Batang" panose="02030600000101010101" pitchFamily="18" charset="-127"/>
                <a:ea typeface="Batang" panose="02030600000101010101" pitchFamily="18" charset="-127"/>
              </a:rPr>
              <a:t>Codes</a:t>
            </a:r>
            <a:endParaRPr lang="es-ES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algn="just"/>
            <a:r>
              <a:rPr lang="es-E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G0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see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 G1</a:t>
            </a:r>
          </a:p>
          <a:p>
            <a:pPr algn="just"/>
            <a:r>
              <a:rPr lang="es-E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G1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Coordinated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Movement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 X Y Z E</a:t>
            </a:r>
          </a:p>
          <a:p>
            <a:pPr algn="just"/>
            <a:r>
              <a:rPr lang="es-E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G2 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G3 CCW ARC</a:t>
            </a:r>
          </a:p>
          <a:p>
            <a:pPr algn="just"/>
            <a:r>
              <a:rPr lang="es-E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G4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Dwell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 S&lt;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seconds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&gt;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or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 P&lt;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milliseconds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&gt;</a:t>
            </a:r>
          </a:p>
          <a:p>
            <a:pPr algn="just"/>
            <a:r>
              <a:rPr lang="es-E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G28 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Home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all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 Axis</a:t>
            </a:r>
          </a:p>
          <a:p>
            <a:pPr algn="just"/>
            <a:r>
              <a:rPr lang="es-E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G90 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Use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Absolute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Coordinates</a:t>
            </a:r>
            <a:endParaRPr lang="es-ES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algn="just"/>
            <a:r>
              <a:rPr lang="es-E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G91 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Use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Relative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Coordinates</a:t>
            </a:r>
            <a:endParaRPr lang="es-ES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algn="just"/>
            <a:r>
              <a:rPr lang="es-E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G92 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Set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current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 position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to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coordinates</a:t>
            </a:r>
            <a:r>
              <a:rPr lang="es-E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s-ES" dirty="0" err="1">
                <a:latin typeface="Batang" panose="02030600000101010101" pitchFamily="18" charset="-127"/>
                <a:ea typeface="Batang" panose="02030600000101010101" pitchFamily="18" charset="-127"/>
              </a:rPr>
              <a:t>given</a:t>
            </a:r>
            <a:endParaRPr lang="es-E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86068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</a:t>
            </a:r>
            <a:r>
              <a:rPr kumimoji="0" lang="ca-ES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Nuestra</a:t>
            </a: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impresora</a:t>
            </a:r>
            <a:endParaRPr kumimoji="0" lang="ca-E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071546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dirty="0" smtClean="0">
                <a:latin typeface="Segoe UI Light" panose="020B0502040204020203" pitchFamily="34" charset="0"/>
                <a:ea typeface="+mj-ea"/>
                <a:cs typeface="+mj-cs"/>
              </a:rPr>
              <a:t>3.3 </a:t>
            </a:r>
            <a:r>
              <a:rPr kumimoji="0" lang="ca-E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Software: G-Codes</a:t>
            </a:r>
            <a:endParaRPr kumimoji="0" lang="ca-E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224" y="1570183"/>
            <a:ext cx="699959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algn="just">
              <a:defRPr b="1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r>
              <a:rPr lang="es-ES" dirty="0" err="1"/>
              <a:t>Custom</a:t>
            </a:r>
            <a:r>
              <a:rPr lang="es-ES" dirty="0"/>
              <a:t> M </a:t>
            </a:r>
            <a:r>
              <a:rPr lang="es-ES" dirty="0" err="1"/>
              <a:t>Codes</a:t>
            </a:r>
            <a:endParaRPr lang="es-ES" dirty="0"/>
          </a:p>
          <a:p>
            <a:r>
              <a:rPr lang="es-ES" b="0" dirty="0" smtClean="0"/>
              <a:t>M17 </a:t>
            </a:r>
            <a:r>
              <a:rPr lang="es-ES" b="0" dirty="0" err="1"/>
              <a:t>Enable</a:t>
            </a:r>
            <a:r>
              <a:rPr lang="es-ES" b="0" dirty="0"/>
              <a:t>/</a:t>
            </a:r>
            <a:r>
              <a:rPr lang="es-ES" b="0" dirty="0" err="1"/>
              <a:t>Power</a:t>
            </a:r>
            <a:r>
              <a:rPr lang="es-ES" b="0" dirty="0"/>
              <a:t> </a:t>
            </a:r>
            <a:r>
              <a:rPr lang="es-ES" b="0" dirty="0" err="1"/>
              <a:t>all</a:t>
            </a:r>
            <a:r>
              <a:rPr lang="es-ES" b="0" dirty="0"/>
              <a:t> </a:t>
            </a:r>
            <a:r>
              <a:rPr lang="es-ES" b="0" dirty="0" err="1"/>
              <a:t>stepper</a:t>
            </a:r>
            <a:r>
              <a:rPr lang="es-ES" b="0" dirty="0"/>
              <a:t> </a:t>
            </a:r>
            <a:r>
              <a:rPr lang="es-ES" b="0" dirty="0" err="1"/>
              <a:t>motors</a:t>
            </a:r>
            <a:endParaRPr lang="es-ES" b="0" dirty="0"/>
          </a:p>
          <a:p>
            <a:r>
              <a:rPr lang="es-ES" b="0" dirty="0" smtClean="0"/>
              <a:t>M18 </a:t>
            </a:r>
            <a:r>
              <a:rPr lang="es-ES" b="0" dirty="0" err="1"/>
              <a:t>Disable</a:t>
            </a:r>
            <a:r>
              <a:rPr lang="es-ES" b="0" dirty="0"/>
              <a:t> </a:t>
            </a:r>
            <a:r>
              <a:rPr lang="es-ES" b="0" dirty="0" err="1"/>
              <a:t>all</a:t>
            </a:r>
            <a:r>
              <a:rPr lang="es-ES" b="0" dirty="0"/>
              <a:t> </a:t>
            </a:r>
            <a:r>
              <a:rPr lang="es-ES" b="0" dirty="0" err="1"/>
              <a:t>stepper</a:t>
            </a:r>
            <a:r>
              <a:rPr lang="es-ES" b="0" dirty="0"/>
              <a:t> </a:t>
            </a:r>
            <a:r>
              <a:rPr lang="es-ES" b="0" dirty="0" err="1"/>
              <a:t>motors</a:t>
            </a:r>
            <a:r>
              <a:rPr lang="es-ES" b="0" dirty="0"/>
              <a:t>; </a:t>
            </a:r>
            <a:r>
              <a:rPr lang="es-ES" b="0" dirty="0" err="1"/>
              <a:t>same</a:t>
            </a:r>
            <a:r>
              <a:rPr lang="es-ES" b="0" dirty="0"/>
              <a:t> as M84</a:t>
            </a:r>
          </a:p>
          <a:p>
            <a:r>
              <a:rPr lang="es-ES" b="0" dirty="0" smtClean="0"/>
              <a:t>M20 </a:t>
            </a:r>
            <a:r>
              <a:rPr lang="es-ES" b="0" dirty="0" err="1"/>
              <a:t>List</a:t>
            </a:r>
            <a:r>
              <a:rPr lang="es-ES" b="0" dirty="0"/>
              <a:t> SD </a:t>
            </a:r>
            <a:r>
              <a:rPr lang="es-ES" b="0" dirty="0" err="1"/>
              <a:t>card</a:t>
            </a:r>
            <a:endParaRPr lang="es-ES" b="0" dirty="0"/>
          </a:p>
          <a:p>
            <a:r>
              <a:rPr lang="es-ES" b="0" dirty="0" smtClean="0"/>
              <a:t>M21 </a:t>
            </a:r>
            <a:r>
              <a:rPr lang="es-ES" b="0" dirty="0" err="1"/>
              <a:t>Init</a:t>
            </a:r>
            <a:r>
              <a:rPr lang="es-ES" b="0" dirty="0"/>
              <a:t> SD </a:t>
            </a:r>
            <a:r>
              <a:rPr lang="es-ES" b="0" dirty="0" err="1"/>
              <a:t>card</a:t>
            </a:r>
            <a:endParaRPr lang="es-ES" b="0" dirty="0"/>
          </a:p>
          <a:p>
            <a:r>
              <a:rPr lang="es-ES" b="0" dirty="0" smtClean="0"/>
              <a:t>M22 </a:t>
            </a:r>
            <a:r>
              <a:rPr lang="es-ES" b="0" dirty="0" err="1"/>
              <a:t>Release</a:t>
            </a:r>
            <a:r>
              <a:rPr lang="es-ES" b="0" dirty="0"/>
              <a:t> SD </a:t>
            </a:r>
            <a:r>
              <a:rPr lang="es-ES" b="0" dirty="0" err="1"/>
              <a:t>card</a:t>
            </a:r>
            <a:endParaRPr lang="es-ES" b="0" dirty="0"/>
          </a:p>
          <a:p>
            <a:r>
              <a:rPr lang="es-ES" b="0" dirty="0" smtClean="0"/>
              <a:t>M23 </a:t>
            </a:r>
            <a:r>
              <a:rPr lang="es-ES" b="0" dirty="0" err="1"/>
              <a:t>Select</a:t>
            </a:r>
            <a:r>
              <a:rPr lang="es-ES" b="0" dirty="0"/>
              <a:t> SD file (M23 </a:t>
            </a:r>
            <a:r>
              <a:rPr lang="es-ES" b="0" dirty="0" err="1"/>
              <a:t>filename.g</a:t>
            </a:r>
            <a:r>
              <a:rPr lang="es-ES" b="0" dirty="0"/>
              <a:t>)</a:t>
            </a:r>
          </a:p>
          <a:p>
            <a:r>
              <a:rPr lang="es-ES" b="0" dirty="0" smtClean="0"/>
              <a:t>M24 </a:t>
            </a:r>
            <a:r>
              <a:rPr lang="es-ES" b="0" dirty="0" err="1"/>
              <a:t>Start</a:t>
            </a:r>
            <a:r>
              <a:rPr lang="es-ES" b="0" dirty="0"/>
              <a:t>/resume SD </a:t>
            </a:r>
            <a:r>
              <a:rPr lang="es-ES" b="0" dirty="0" err="1"/>
              <a:t>print</a:t>
            </a:r>
            <a:endParaRPr lang="es-ES" b="0" dirty="0"/>
          </a:p>
          <a:p>
            <a:r>
              <a:rPr lang="es-ES" b="0" dirty="0" smtClean="0"/>
              <a:t>M25 </a:t>
            </a:r>
            <a:r>
              <a:rPr lang="es-ES" b="0" dirty="0"/>
              <a:t>Pause SD </a:t>
            </a:r>
            <a:r>
              <a:rPr lang="es-ES" b="0" dirty="0" err="1"/>
              <a:t>print</a:t>
            </a:r>
            <a:endParaRPr lang="es-ES" b="0" dirty="0"/>
          </a:p>
          <a:p>
            <a:r>
              <a:rPr lang="es-ES" b="0" dirty="0" smtClean="0"/>
              <a:t>M26 </a:t>
            </a:r>
            <a:r>
              <a:rPr lang="es-ES" b="0" dirty="0"/>
              <a:t>Set SD </a:t>
            </a:r>
            <a:r>
              <a:rPr lang="es-ES" b="0" dirty="0" smtClean="0"/>
              <a:t>position </a:t>
            </a:r>
            <a:r>
              <a:rPr lang="es-ES" b="0" dirty="0"/>
              <a:t>in bytes (M26 S12345)</a:t>
            </a:r>
          </a:p>
          <a:p>
            <a:r>
              <a:rPr lang="es-ES" b="0" dirty="0" smtClean="0"/>
              <a:t>M27 </a:t>
            </a:r>
            <a:r>
              <a:rPr lang="es-ES" b="0" dirty="0" err="1"/>
              <a:t>Report</a:t>
            </a:r>
            <a:r>
              <a:rPr lang="es-ES" b="0" dirty="0"/>
              <a:t> SD </a:t>
            </a:r>
            <a:r>
              <a:rPr lang="es-ES" b="0" dirty="0" err="1"/>
              <a:t>print</a:t>
            </a:r>
            <a:r>
              <a:rPr lang="es-ES" b="0" dirty="0"/>
              <a:t> status</a:t>
            </a:r>
          </a:p>
          <a:p>
            <a:r>
              <a:rPr lang="es-ES" b="0" dirty="0" smtClean="0"/>
              <a:t>M28 </a:t>
            </a:r>
            <a:r>
              <a:rPr lang="es-ES" b="0" dirty="0" err="1"/>
              <a:t>Start</a:t>
            </a:r>
            <a:r>
              <a:rPr lang="es-ES" b="0" dirty="0"/>
              <a:t> SD </a:t>
            </a:r>
            <a:r>
              <a:rPr lang="es-ES" b="0" dirty="0" err="1"/>
              <a:t>write</a:t>
            </a:r>
            <a:r>
              <a:rPr lang="es-ES" b="0" dirty="0"/>
              <a:t> (M28 </a:t>
            </a:r>
            <a:r>
              <a:rPr lang="es-ES" b="0" dirty="0" err="1"/>
              <a:t>filename.g</a:t>
            </a:r>
            <a:r>
              <a:rPr lang="es-ES" b="0" dirty="0"/>
              <a:t>)</a:t>
            </a:r>
          </a:p>
          <a:p>
            <a:r>
              <a:rPr lang="es-ES" b="0" dirty="0" smtClean="0"/>
              <a:t>M29 </a:t>
            </a:r>
            <a:r>
              <a:rPr lang="es-ES" b="0" dirty="0"/>
              <a:t>Stop SD </a:t>
            </a:r>
            <a:r>
              <a:rPr lang="es-ES" b="0" dirty="0" err="1"/>
              <a:t>write</a:t>
            </a:r>
            <a:endParaRPr lang="es-ES" b="0" dirty="0"/>
          </a:p>
          <a:p>
            <a:r>
              <a:rPr lang="es-ES" b="0" dirty="0" smtClean="0"/>
              <a:t>M30 </a:t>
            </a:r>
            <a:r>
              <a:rPr lang="es-ES" b="0" dirty="0"/>
              <a:t>Output time </a:t>
            </a:r>
            <a:r>
              <a:rPr lang="es-ES" b="0" dirty="0" err="1"/>
              <a:t>since</a:t>
            </a:r>
            <a:r>
              <a:rPr lang="es-ES" b="0" dirty="0"/>
              <a:t> </a:t>
            </a:r>
            <a:r>
              <a:rPr lang="es-ES" b="0" dirty="0" err="1"/>
              <a:t>last</a:t>
            </a:r>
            <a:r>
              <a:rPr lang="es-ES" b="0" dirty="0"/>
              <a:t> M109 </a:t>
            </a:r>
            <a:r>
              <a:rPr lang="es-ES" b="0" dirty="0" err="1"/>
              <a:t>or</a:t>
            </a:r>
            <a:r>
              <a:rPr lang="es-ES" b="0" dirty="0"/>
              <a:t> SD </a:t>
            </a:r>
            <a:r>
              <a:rPr lang="es-ES" b="0" dirty="0" err="1"/>
              <a:t>card</a:t>
            </a:r>
            <a:r>
              <a:rPr lang="es-ES" b="0" dirty="0"/>
              <a:t> </a:t>
            </a:r>
            <a:r>
              <a:rPr lang="es-ES" b="0" dirty="0" err="1"/>
              <a:t>start</a:t>
            </a:r>
            <a:r>
              <a:rPr lang="es-ES" b="0" dirty="0"/>
              <a:t> </a:t>
            </a:r>
            <a:r>
              <a:rPr lang="es-ES" b="0" dirty="0" err="1"/>
              <a:t>to</a:t>
            </a:r>
            <a:r>
              <a:rPr lang="es-ES" b="0" dirty="0"/>
              <a:t> serial</a:t>
            </a:r>
          </a:p>
          <a:p>
            <a:r>
              <a:rPr lang="es-ES" b="0" dirty="0" smtClean="0"/>
              <a:t>M42 </a:t>
            </a:r>
            <a:r>
              <a:rPr lang="es-ES" b="0" dirty="0" err="1"/>
              <a:t>Change</a:t>
            </a:r>
            <a:r>
              <a:rPr lang="es-ES" b="0" dirty="0"/>
              <a:t> pin status </a:t>
            </a:r>
            <a:r>
              <a:rPr lang="es-ES" b="0" dirty="0" err="1"/>
              <a:t>via</a:t>
            </a:r>
            <a:r>
              <a:rPr lang="es-ES" b="0" dirty="0"/>
              <a:t> </a:t>
            </a:r>
            <a:r>
              <a:rPr lang="es-ES" b="0" dirty="0" err="1"/>
              <a:t>gcode</a:t>
            </a:r>
            <a:endParaRPr lang="es-ES" b="0" dirty="0"/>
          </a:p>
          <a:p>
            <a:r>
              <a:rPr lang="es-ES" b="0" dirty="0" smtClean="0"/>
              <a:t>M80 </a:t>
            </a:r>
            <a:r>
              <a:rPr lang="es-ES" b="0" dirty="0" err="1"/>
              <a:t>Turn</a:t>
            </a:r>
            <a:r>
              <a:rPr lang="es-ES" b="0" dirty="0"/>
              <a:t> </a:t>
            </a:r>
            <a:r>
              <a:rPr lang="es-ES" b="0" dirty="0" err="1"/>
              <a:t>on</a:t>
            </a:r>
            <a:r>
              <a:rPr lang="es-ES" b="0" dirty="0"/>
              <a:t> </a:t>
            </a:r>
            <a:r>
              <a:rPr lang="es-ES" b="0" dirty="0" err="1"/>
              <a:t>Power</a:t>
            </a:r>
            <a:r>
              <a:rPr lang="es-ES" b="0" dirty="0"/>
              <a:t> </a:t>
            </a:r>
            <a:r>
              <a:rPr lang="es-ES" b="0" dirty="0" err="1"/>
              <a:t>Supply</a:t>
            </a:r>
            <a:endParaRPr lang="es-ES" b="0" dirty="0"/>
          </a:p>
          <a:p>
            <a:r>
              <a:rPr lang="es-ES" b="0" dirty="0" smtClean="0"/>
              <a:t>M81 </a:t>
            </a:r>
            <a:r>
              <a:rPr lang="es-ES" b="0" dirty="0" err="1"/>
              <a:t>Turn</a:t>
            </a:r>
            <a:r>
              <a:rPr lang="es-ES" b="0" dirty="0"/>
              <a:t> off </a:t>
            </a:r>
            <a:r>
              <a:rPr lang="es-ES" b="0" dirty="0" err="1"/>
              <a:t>Power</a:t>
            </a:r>
            <a:r>
              <a:rPr lang="es-ES" b="0" dirty="0"/>
              <a:t> </a:t>
            </a:r>
            <a:r>
              <a:rPr lang="es-ES" b="0" dirty="0" err="1"/>
              <a:t>Supply</a:t>
            </a:r>
            <a:endParaRPr lang="es-ES" b="0" dirty="0"/>
          </a:p>
          <a:p>
            <a:r>
              <a:rPr lang="es-ES" b="0" dirty="0" smtClean="0"/>
              <a:t>M82 </a:t>
            </a:r>
            <a:r>
              <a:rPr lang="es-ES" b="0" dirty="0"/>
              <a:t>Set E </a:t>
            </a:r>
            <a:r>
              <a:rPr lang="es-ES" b="0" dirty="0" err="1"/>
              <a:t>codes</a:t>
            </a:r>
            <a:r>
              <a:rPr lang="es-ES" b="0" dirty="0"/>
              <a:t> </a:t>
            </a:r>
            <a:r>
              <a:rPr lang="es-ES" b="0" dirty="0" err="1"/>
              <a:t>absolute</a:t>
            </a:r>
            <a:r>
              <a:rPr lang="es-ES" b="0" dirty="0"/>
              <a:t> (default</a:t>
            </a:r>
            <a:r>
              <a:rPr lang="es-ES" b="0" dirty="0" smtClean="0"/>
              <a:t>)...</a:t>
            </a:r>
            <a:endParaRPr lang="es-ES" b="0" dirty="0"/>
          </a:p>
        </p:txBody>
      </p:sp>
      <p:sp>
        <p:nvSpPr>
          <p:cNvPr id="7" name="TextBox 6"/>
          <p:cNvSpPr txBox="1"/>
          <p:nvPr/>
        </p:nvSpPr>
        <p:spPr>
          <a:xfrm>
            <a:off x="836247" y="1556792"/>
            <a:ext cx="69995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algn="just">
              <a:defRPr b="1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r>
              <a:rPr lang="es-ES" dirty="0" err="1"/>
              <a:t>RepRap</a:t>
            </a:r>
            <a:r>
              <a:rPr lang="es-ES" dirty="0"/>
              <a:t> M </a:t>
            </a:r>
            <a:r>
              <a:rPr lang="es-ES" dirty="0" err="1"/>
              <a:t>Codes</a:t>
            </a:r>
            <a:endParaRPr lang="es-ES" dirty="0"/>
          </a:p>
          <a:p>
            <a:r>
              <a:rPr lang="es-ES" b="0" dirty="0" smtClean="0"/>
              <a:t>M104 </a:t>
            </a:r>
            <a:r>
              <a:rPr lang="es-ES" b="0" dirty="0"/>
              <a:t>Set </a:t>
            </a:r>
            <a:r>
              <a:rPr lang="es-ES" b="0" dirty="0" err="1"/>
              <a:t>extruder</a:t>
            </a:r>
            <a:r>
              <a:rPr lang="es-ES" b="0" dirty="0"/>
              <a:t> target </a:t>
            </a:r>
            <a:r>
              <a:rPr lang="es-ES" b="0" dirty="0" err="1"/>
              <a:t>temp</a:t>
            </a:r>
            <a:endParaRPr lang="es-ES" b="0" dirty="0"/>
          </a:p>
          <a:p>
            <a:r>
              <a:rPr lang="es-ES" b="0" dirty="0" smtClean="0"/>
              <a:t>M105 </a:t>
            </a:r>
            <a:r>
              <a:rPr lang="es-ES" b="0" dirty="0" err="1"/>
              <a:t>Read</a:t>
            </a:r>
            <a:r>
              <a:rPr lang="es-ES" b="0" dirty="0"/>
              <a:t> </a:t>
            </a:r>
            <a:r>
              <a:rPr lang="es-ES" b="0" dirty="0" err="1"/>
              <a:t>current</a:t>
            </a:r>
            <a:r>
              <a:rPr lang="es-ES" b="0" dirty="0"/>
              <a:t> </a:t>
            </a:r>
            <a:r>
              <a:rPr lang="es-ES" b="0" dirty="0" err="1"/>
              <a:t>temp</a:t>
            </a:r>
            <a:endParaRPr lang="es-ES" b="0" dirty="0"/>
          </a:p>
          <a:p>
            <a:r>
              <a:rPr lang="es-ES" b="0" dirty="0" smtClean="0"/>
              <a:t>M106 </a:t>
            </a:r>
            <a:r>
              <a:rPr lang="es-ES" b="0" dirty="0"/>
              <a:t>Fan </a:t>
            </a:r>
            <a:r>
              <a:rPr lang="es-ES" b="0" dirty="0" err="1"/>
              <a:t>on</a:t>
            </a:r>
            <a:endParaRPr lang="es-ES" b="0" dirty="0"/>
          </a:p>
          <a:p>
            <a:r>
              <a:rPr lang="es-ES" b="0" dirty="0" smtClean="0"/>
              <a:t>M107 </a:t>
            </a:r>
            <a:r>
              <a:rPr lang="es-ES" b="0" dirty="0"/>
              <a:t>Fan off</a:t>
            </a:r>
          </a:p>
          <a:p>
            <a:r>
              <a:rPr lang="es-ES" b="0" dirty="0" smtClean="0"/>
              <a:t>M109 </a:t>
            </a:r>
            <a:r>
              <a:rPr lang="es-ES" b="0" dirty="0" err="1"/>
              <a:t>Wait</a:t>
            </a:r>
            <a:r>
              <a:rPr lang="es-ES" b="0" dirty="0"/>
              <a:t> </a:t>
            </a:r>
            <a:r>
              <a:rPr lang="es-ES" b="0" dirty="0" err="1"/>
              <a:t>for</a:t>
            </a:r>
            <a:r>
              <a:rPr lang="es-ES" b="0" dirty="0"/>
              <a:t> </a:t>
            </a:r>
            <a:r>
              <a:rPr lang="es-ES" b="0" dirty="0" err="1"/>
              <a:t>extruder</a:t>
            </a:r>
            <a:r>
              <a:rPr lang="es-ES" b="0" dirty="0"/>
              <a:t> </a:t>
            </a:r>
            <a:r>
              <a:rPr lang="es-ES" b="0" dirty="0" err="1"/>
              <a:t>current</a:t>
            </a:r>
            <a:r>
              <a:rPr lang="es-ES" b="0" dirty="0"/>
              <a:t> </a:t>
            </a:r>
            <a:r>
              <a:rPr lang="es-ES" b="0" dirty="0" err="1"/>
              <a:t>temp</a:t>
            </a:r>
            <a:r>
              <a:rPr lang="es-ES" b="0" dirty="0"/>
              <a:t> </a:t>
            </a:r>
            <a:r>
              <a:rPr lang="es-ES" b="0" dirty="0" err="1"/>
              <a:t>to</a:t>
            </a:r>
            <a:r>
              <a:rPr lang="es-ES" b="0" dirty="0"/>
              <a:t> </a:t>
            </a:r>
            <a:r>
              <a:rPr lang="es-ES" b="0" dirty="0" err="1"/>
              <a:t>reach</a:t>
            </a:r>
            <a:r>
              <a:rPr lang="es-ES" b="0" dirty="0"/>
              <a:t> target </a:t>
            </a:r>
            <a:r>
              <a:rPr lang="es-ES" b="0" dirty="0" err="1"/>
              <a:t>temp</a:t>
            </a:r>
            <a:r>
              <a:rPr lang="es-ES" b="0" dirty="0"/>
              <a:t>.</a:t>
            </a:r>
          </a:p>
          <a:p>
            <a:r>
              <a:rPr lang="es-ES" b="0" dirty="0" smtClean="0"/>
              <a:t>M114 </a:t>
            </a:r>
            <a:r>
              <a:rPr lang="es-ES" b="0" dirty="0" err="1"/>
              <a:t>Display</a:t>
            </a:r>
            <a:r>
              <a:rPr lang="es-ES" b="0" dirty="0"/>
              <a:t> </a:t>
            </a:r>
            <a:r>
              <a:rPr lang="es-ES" b="0" dirty="0" err="1"/>
              <a:t>current</a:t>
            </a:r>
            <a:r>
              <a:rPr lang="es-ES" b="0" dirty="0"/>
              <a:t> position</a:t>
            </a:r>
          </a:p>
        </p:txBody>
      </p:sp>
    </p:spTree>
    <p:extLst>
      <p:ext uri="{BB962C8B-B14F-4D97-AF65-F5344CB8AC3E}">
        <p14:creationId xmlns:p14="http://schemas.microsoft.com/office/powerpoint/2010/main" val="15239304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</a:t>
            </a:r>
            <a:r>
              <a:rPr kumimoji="0" lang="ca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Nuestra</a:t>
            </a: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impresora</a:t>
            </a:r>
            <a:endParaRPr kumimoji="0" lang="ca-E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071546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dirty="0" smtClean="0">
                <a:latin typeface="Segoe UI Light" panose="020B0502040204020203" pitchFamily="34" charset="0"/>
                <a:ea typeface="+mj-ea"/>
                <a:cs typeface="+mj-cs"/>
              </a:rPr>
              <a:t>3.3 </a:t>
            </a:r>
            <a:r>
              <a:rPr kumimoji="0" lang="ca-E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Software: </a:t>
            </a:r>
            <a:r>
              <a:rPr lang="ca-ES" dirty="0" smtClean="0">
                <a:latin typeface="Segoe UI Light" panose="020B0502040204020203" pitchFamily="34" charset="0"/>
                <a:ea typeface="+mj-ea"/>
                <a:cs typeface="+mj-cs"/>
              </a:rPr>
              <a:t>Ejemplo G-code</a:t>
            </a:r>
            <a:endParaRPr kumimoji="0" lang="ca-E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556792"/>
            <a:ext cx="3652977" cy="4786144"/>
          </a:xfrm>
          <a:prstGeom prst="rect">
            <a:avLst/>
          </a:prstGeom>
        </p:spPr>
      </p:pic>
      <p:pic>
        <p:nvPicPr>
          <p:cNvPr id="7" name="slic3r0001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8596" y="1785926"/>
            <a:ext cx="4133176" cy="428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705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4. </a:t>
            </a:r>
            <a:r>
              <a:rPr kumimoji="0" lang="ca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Conclusiones</a:t>
            </a:r>
            <a:endParaRPr kumimoji="0" lang="ca-E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7" name="Picture 3" descr="C:\Users\Marc\Desktop\open_source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91" b="75000" l="30469" r="71680">
                        <a14:foregroundMark x1="33203" y1="64974" x2="33203" y2="64974"/>
                        <a14:foregroundMark x1="35742" y1="66146" x2="35742" y2="66146"/>
                        <a14:foregroundMark x1="39648" y1="66667" x2="39648" y2="66667"/>
                        <a14:foregroundMark x1="43848" y1="65625" x2="43848" y2="65625"/>
                        <a14:foregroundMark x1="50000" y1="64974" x2="50000" y2="64974"/>
                        <a14:foregroundMark x1="64063" y1="56120" x2="64063" y2="56120"/>
                        <a14:foregroundMark x1="63867" y1="57943" x2="63867" y2="57943"/>
                        <a14:foregroundMark x1="61914" y1="55859" x2="61914" y2="55859"/>
                        <a14:foregroundMark x1="61719" y1="67708" x2="61719" y2="67708"/>
                        <a14:foregroundMark x1="63770" y1="66797" x2="63770" y2="66797"/>
                        <a14:foregroundMark x1="68359" y1="66406" x2="68359" y2="66406"/>
                        <a14:foregroundMark x1="60254" y1="68099" x2="60254" y2="68099"/>
                        <a14:foregroundMark x1="55566" y1="68750" x2="55566" y2="68750"/>
                        <a14:foregroundMark x1="51563" y1="68880" x2="51563" y2="688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2656"/>
            <a:ext cx="3648405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arc\Desktop\open_source_harware_logo-999p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563" y="2276872"/>
            <a:ext cx="2422837" cy="208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40386" y="836712"/>
            <a:ext cx="4752528" cy="3600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s-ES" dirty="0">
                <a:solidFill>
                  <a:schemeClr val="tx1"/>
                </a:solidFill>
                <a:latin typeface="Segoe UI Light" panose="020B0502040204020203" pitchFamily="34" charset="0"/>
              </a:rPr>
              <a:t>Impresora 3D </a:t>
            </a:r>
            <a:r>
              <a:rPr lang="es-ES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de tecnología FFF</a:t>
            </a:r>
            <a:br>
              <a:rPr lang="es-ES" dirty="0" smtClean="0">
                <a:solidFill>
                  <a:schemeClr val="tx1"/>
                </a:solidFill>
                <a:latin typeface="Segoe UI Light" panose="020B0502040204020203" pitchFamily="34" charset="0"/>
              </a:rPr>
            </a:br>
            <a:endParaRPr lang="es-ES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es-ES" dirty="0">
                <a:solidFill>
                  <a:schemeClr val="tx1"/>
                </a:solidFill>
                <a:latin typeface="Segoe UI Light" panose="020B0502040204020203" pitchFamily="34" charset="0"/>
              </a:rPr>
              <a:t>Open </a:t>
            </a:r>
            <a:r>
              <a:rPr lang="es-ES" dirty="0" err="1">
                <a:solidFill>
                  <a:schemeClr val="tx1"/>
                </a:solidFill>
                <a:latin typeface="Segoe UI Light" panose="020B0502040204020203" pitchFamily="34" charset="0"/>
              </a:rPr>
              <a:t>Source</a:t>
            </a:r>
            <a:r>
              <a:rPr lang="es-ES" dirty="0">
                <a:solidFill>
                  <a:schemeClr val="tx1"/>
                </a:solidFill>
                <a:latin typeface="Segoe UI Light" panose="020B0502040204020203" pitchFamily="34" charset="0"/>
              </a:rPr>
              <a:t> y Open Hardware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latin typeface="Segoe UI Light" panose="020B0502040204020203" pitchFamily="34" charset="0"/>
                <a:ea typeface="+mj-ea"/>
                <a:cs typeface="+mj-cs"/>
              </a:rPr>
              <a:t>Documentación online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latin typeface="Segoe UI Light" panose="020B0502040204020203" pitchFamily="34" charset="0"/>
                <a:ea typeface="+mj-ea"/>
                <a:cs typeface="+mj-cs"/>
              </a:rPr>
              <a:t>Totalmente </a:t>
            </a:r>
            <a:r>
              <a:rPr lang="es-ES" sz="1600" b="1" dirty="0">
                <a:latin typeface="Segoe UI Light" panose="020B0502040204020203" pitchFamily="34" charset="0"/>
                <a:ea typeface="+mj-ea"/>
                <a:cs typeface="+mj-cs"/>
              </a:rPr>
              <a:t>modificable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latin typeface="Segoe UI Light" panose="020B0502040204020203" pitchFamily="34" charset="0"/>
                <a:ea typeface="+mj-ea"/>
                <a:cs typeface="+mj-cs"/>
              </a:rPr>
              <a:t>Amplia </a:t>
            </a:r>
            <a:r>
              <a:rPr lang="es-ES" sz="1600" b="1" dirty="0">
                <a:latin typeface="Segoe UI Light" panose="020B0502040204020203" pitchFamily="34" charset="0"/>
                <a:ea typeface="+mj-ea"/>
                <a:cs typeface="+mj-cs"/>
              </a:rPr>
              <a:t>comunidad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s-ES" sz="1600" b="1" dirty="0">
                <a:latin typeface="Segoe UI Light" panose="020B0502040204020203" pitchFamily="34" charset="0"/>
                <a:ea typeface="+mj-ea"/>
                <a:cs typeface="+mj-cs"/>
              </a:rPr>
              <a:t>Software</a:t>
            </a:r>
            <a:r>
              <a:rPr lang="es-ES" sz="1600" dirty="0"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  <a:t>libre</a:t>
            </a:r>
            <a:br>
              <a:rPr lang="es-ES" sz="1600" dirty="0" smtClean="0">
                <a:latin typeface="Segoe UI Light" panose="020B0502040204020203" pitchFamily="34" charset="0"/>
                <a:ea typeface="+mj-ea"/>
                <a:cs typeface="+mj-cs"/>
              </a:rPr>
            </a:br>
            <a:endParaRPr lang="es-ES" sz="1600" dirty="0">
              <a:latin typeface="Segoe UI Light" panose="020B0502040204020203" pitchFamily="34" charset="0"/>
              <a:ea typeface="+mj-ea"/>
              <a:cs typeface="+mj-cs"/>
            </a:endParaRPr>
          </a:p>
          <a:p>
            <a:pPr>
              <a:lnSpc>
                <a:spcPct val="130000"/>
              </a:lnSpc>
            </a:pPr>
            <a:r>
              <a:rPr lang="es-ES" dirty="0">
                <a:solidFill>
                  <a:schemeClr val="tx1"/>
                </a:solidFill>
                <a:latin typeface="Segoe UI Light" panose="020B0502040204020203" pitchFamily="34" charset="0"/>
              </a:rPr>
              <a:t>Auto “</a:t>
            </a:r>
            <a:r>
              <a:rPr lang="es-ES" b="1" dirty="0">
                <a:solidFill>
                  <a:schemeClr val="tx1"/>
                </a:solidFill>
                <a:latin typeface="Segoe UI Light" panose="020B0502040204020203" pitchFamily="34" charset="0"/>
              </a:rPr>
              <a:t>Replicante</a:t>
            </a:r>
            <a:r>
              <a:rPr lang="es-ES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”</a:t>
            </a:r>
            <a:endParaRPr lang="es-ES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es-ES" dirty="0">
                <a:solidFill>
                  <a:schemeClr val="tx1"/>
                </a:solidFill>
                <a:latin typeface="Segoe UI Light" panose="020B0502040204020203" pitchFamily="34" charset="0"/>
              </a:rPr>
              <a:t>En constante desarrollo</a:t>
            </a:r>
          </a:p>
        </p:txBody>
      </p:sp>
      <p:pic>
        <p:nvPicPr>
          <p:cNvPr id="1029" name="Picture 5" descr="C:\Users\Marc\Desktop\99999999999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43450"/>
            <a:ext cx="31750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arc\Desktop\bcn3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36" b="100000" l="19375" r="822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688241"/>
            <a:ext cx="3209504" cy="216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arc\Desktop\reprap-bcn-bcn3d-plus-19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630" b="100000" l="21875" r="795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4244" r="20749"/>
          <a:stretch/>
        </p:blipFill>
        <p:spPr bwMode="auto">
          <a:xfrm>
            <a:off x="6660232" y="4617189"/>
            <a:ext cx="1845573" cy="226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7025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riera\Desktop\Sin título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5400"/>
            <a:ext cx="9170988" cy="6883400"/>
          </a:xfrm>
          <a:prstGeom prst="rect">
            <a:avLst/>
          </a:prstGeom>
          <a:noFill/>
        </p:spPr>
      </p:pic>
      <p:sp>
        <p:nvSpPr>
          <p:cNvPr id="4" name="1 Marcador de título"/>
          <p:cNvSpPr txBox="1">
            <a:spLocks/>
          </p:cNvSpPr>
          <p:nvPr/>
        </p:nvSpPr>
        <p:spPr>
          <a:xfrm>
            <a:off x="2143108" y="3357562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dirty="0" smtClean="0">
                <a:latin typeface="Segoe UI Light" panose="020B0502040204020203" pitchFamily="34" charset="0"/>
                <a:ea typeface="+mj-ea"/>
                <a:cs typeface="+mj-cs"/>
              </a:rPr>
              <a:t>Muchas gracias por su atención</a:t>
            </a:r>
            <a:endParaRPr kumimoji="0" lang="es-ES" sz="20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1. </a:t>
            </a:r>
            <a:r>
              <a:rPr kumimoji="0" lang="ca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Proyecto</a:t>
            </a: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Open </a:t>
            </a:r>
            <a:r>
              <a:rPr kumimoji="0" lang="ca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Source</a:t>
            </a: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kumimoji="0" lang="ca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RepRap</a:t>
            </a:r>
            <a:endParaRPr kumimoji="0" lang="ca-E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071546"/>
            <a:ext cx="5514976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endParaRPr kumimoji="0" lang="ca-E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itchFamily="34" charset="0"/>
              <a:ea typeface="+mj-ea"/>
              <a:cs typeface="+mj-cs"/>
            </a:endParaRPr>
          </a:p>
        </p:txBody>
      </p:sp>
      <p:sp>
        <p:nvSpPr>
          <p:cNvPr id="7" name="1 Marcador de título"/>
          <p:cNvSpPr txBox="1">
            <a:spLocks/>
          </p:cNvSpPr>
          <p:nvPr/>
        </p:nvSpPr>
        <p:spPr>
          <a:xfrm>
            <a:off x="827584" y="1052736"/>
            <a:ext cx="6715172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ca-ES" sz="1400" dirty="0" smtClean="0">
                <a:latin typeface="Segoe UI Light" panose="020B0502040204020203" pitchFamily="34" charset="0"/>
                <a:ea typeface="+mj-ea"/>
                <a:cs typeface="+mj-cs"/>
              </a:rPr>
              <a:t>Origen del </a:t>
            </a: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proyecto</a:t>
            </a:r>
            <a:r>
              <a:rPr lang="ca-ES" sz="1400" dirty="0" smtClean="0">
                <a:latin typeface="Segoe UI Light" panose="020B0502040204020203" pitchFamily="34" charset="0"/>
                <a:ea typeface="+mj-ea"/>
                <a:cs typeface="+mj-cs"/>
              </a:rPr>
              <a:t>:</a:t>
            </a:r>
            <a:endParaRPr lang="ca-ES" sz="1400" dirty="0">
              <a:latin typeface="Segoe UI Light" panose="020B0502040204020203" pitchFamily="34" charset="0"/>
              <a:ea typeface="+mj-ea"/>
              <a:cs typeface="+mj-cs"/>
            </a:endParaRPr>
          </a:p>
          <a:p>
            <a:pPr marL="742950" lvl="1" indent="-285750">
              <a:lnSpc>
                <a:spcPct val="150000"/>
              </a:lnSpc>
              <a:spcBef>
                <a:spcPct val="0"/>
              </a:spcBef>
              <a:buFont typeface="Courier New"/>
              <a:buChar char="o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Caduca patente </a:t>
            </a:r>
            <a:r>
              <a:rPr lang="es-ES" sz="1400" dirty="0" err="1" smtClean="0">
                <a:latin typeface="Segoe UI Light" panose="020B0502040204020203" pitchFamily="34" charset="0"/>
                <a:ea typeface="+mj-ea"/>
                <a:cs typeface="+mj-cs"/>
              </a:rPr>
              <a:t>Stratasys</a:t>
            </a: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 (FDM) (año 2006).</a:t>
            </a:r>
          </a:p>
          <a:p>
            <a:pPr marL="742950" lvl="1" indent="-285750">
              <a:lnSpc>
                <a:spcPct val="150000"/>
              </a:lnSpc>
              <a:spcBef>
                <a:spcPct val="0"/>
              </a:spcBef>
              <a:buFont typeface="Courier New"/>
              <a:buChar char="o"/>
            </a:pPr>
            <a:r>
              <a:rPr lang="es-ES" sz="1400" dirty="0" err="1" smtClean="0">
                <a:latin typeface="Segoe UI Light" panose="020B0502040204020203" pitchFamily="34" charset="0"/>
                <a:ea typeface="+mj-ea"/>
                <a:cs typeface="+mj-cs"/>
              </a:rPr>
              <a:t>Adrian</a:t>
            </a: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lang="es-ES" sz="1400" dirty="0" err="1" smtClean="0">
                <a:latin typeface="Segoe UI Light" panose="020B0502040204020203" pitchFamily="34" charset="0"/>
                <a:ea typeface="+mj-ea"/>
                <a:cs typeface="+mj-cs"/>
              </a:rPr>
              <a:t>Boyer</a:t>
            </a: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 crea el proyecto Open </a:t>
            </a:r>
            <a:r>
              <a:rPr lang="es-ES" sz="1400" dirty="0" err="1" smtClean="0">
                <a:latin typeface="Segoe UI Light" panose="020B0502040204020203" pitchFamily="34" charset="0"/>
                <a:ea typeface="+mj-ea"/>
                <a:cs typeface="+mj-cs"/>
              </a:rPr>
              <a:t>Source</a:t>
            </a: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lang="es-ES" sz="1400" dirty="0" err="1" smtClean="0">
                <a:latin typeface="Segoe UI Light" panose="020B0502040204020203" pitchFamily="34" charset="0"/>
                <a:ea typeface="+mj-ea"/>
                <a:cs typeface="+mj-cs"/>
              </a:rPr>
              <a:t>RepRap</a:t>
            </a: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.</a:t>
            </a:r>
            <a:endParaRPr lang="es-ES" sz="1400" dirty="0" smtClean="0"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8" name="1 Marcador de título"/>
          <p:cNvSpPr txBox="1">
            <a:spLocks/>
          </p:cNvSpPr>
          <p:nvPr/>
        </p:nvSpPr>
        <p:spPr>
          <a:xfrm>
            <a:off x="827584" y="2204864"/>
            <a:ext cx="6715172" cy="1728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just">
              <a:lnSpc>
                <a:spcPct val="150000"/>
              </a:lnSpc>
              <a:spcBef>
                <a:spcPct val="0"/>
              </a:spcBef>
            </a:pPr>
            <a:r>
              <a:rPr lang="es-ES" sz="1400" dirty="0" err="1" smtClean="0">
                <a:latin typeface="Segoe UI Light" panose="020B0502040204020203" pitchFamily="34" charset="0"/>
                <a:ea typeface="+mj-ea"/>
                <a:cs typeface="+mj-cs"/>
              </a:rPr>
              <a:t>RepRap</a:t>
            </a: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 Open </a:t>
            </a:r>
            <a:r>
              <a:rPr lang="es-ES" sz="1400" dirty="0" err="1" smtClean="0">
                <a:latin typeface="Segoe UI Light" panose="020B0502040204020203" pitchFamily="34" charset="0"/>
                <a:ea typeface="+mj-ea"/>
                <a:cs typeface="+mj-cs"/>
              </a:rPr>
              <a:t>Source</a:t>
            </a: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 Project: (Objetivos)</a:t>
            </a:r>
          </a:p>
          <a:p>
            <a:pPr marL="742950" lvl="1" indent="-285750" algn="just">
              <a:lnSpc>
                <a:spcPct val="150000"/>
              </a:lnSpc>
              <a:spcBef>
                <a:spcPct val="0"/>
              </a:spcBef>
              <a:buFont typeface="Courier New"/>
              <a:buChar char="o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Máquinas de fabricación </a:t>
            </a:r>
            <a:r>
              <a:rPr lang="es-ES" sz="1400" dirty="0" err="1" smtClean="0">
                <a:latin typeface="Segoe UI Light" panose="020B0502040204020203" pitchFamily="34" charset="0"/>
                <a:ea typeface="+mj-ea"/>
                <a:cs typeface="+mj-cs"/>
              </a:rPr>
              <a:t>autorreplicables</a:t>
            </a: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.</a:t>
            </a:r>
          </a:p>
          <a:p>
            <a:pPr marL="742950" lvl="1" indent="-285750" algn="just">
              <a:lnSpc>
                <a:spcPct val="150000"/>
              </a:lnSpc>
              <a:spcBef>
                <a:spcPct val="0"/>
              </a:spcBef>
              <a:buFont typeface="Courier New"/>
              <a:buChar char="o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De bajo coste.</a:t>
            </a:r>
          </a:p>
          <a:p>
            <a:pPr marL="742950" lvl="1" indent="-285750" algn="just">
              <a:lnSpc>
                <a:spcPct val="150000"/>
              </a:lnSpc>
              <a:spcBef>
                <a:spcPct val="0"/>
              </a:spcBef>
              <a:buFont typeface="Courier New"/>
              <a:buChar char="o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Diseño libre.</a:t>
            </a:r>
          </a:p>
          <a:p>
            <a:pPr marL="742950" lvl="1" indent="-285750" algn="just">
              <a:lnSpc>
                <a:spcPct val="150000"/>
              </a:lnSpc>
              <a:spcBef>
                <a:spcPct val="0"/>
              </a:spcBef>
              <a:buFont typeface="Courier New"/>
              <a:buChar char="o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Primer método utilizado (FDM).</a:t>
            </a:r>
            <a:endParaRPr lang="es-ES" sz="1400" dirty="0" smtClean="0"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1266" name="Picture 2" descr="http://upload.wikimedia.org/wikipedia/commons/thumb/a/a7/First_replication.jpg/800px-First_replic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437112"/>
            <a:ext cx="4091608" cy="1943514"/>
          </a:xfrm>
          <a:prstGeom prst="rect">
            <a:avLst/>
          </a:prstGeom>
          <a:noFill/>
        </p:spPr>
      </p:pic>
      <p:pic>
        <p:nvPicPr>
          <p:cNvPr id="11268" name="Picture 4" descr="http://upload.wikimedia.org/wikipedia/commons/f/f8/Reprap_Darwi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2852936"/>
            <a:ext cx="2881369" cy="3600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09185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reprap.org/mediawiki/images/thumb/e/ec/RFT_timeline2006-2012.png/1200px-RFT_timeline2006-20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58788"/>
            <a:ext cx="3203848" cy="6081972"/>
          </a:xfrm>
          <a:prstGeom prst="rect">
            <a:avLst/>
          </a:prstGeom>
          <a:noFill/>
        </p:spPr>
      </p:pic>
      <p:pic>
        <p:nvPicPr>
          <p:cNvPr id="5" name="Picture 2" descr="http://reprap.org/mediawiki/images/thumb/e/ec/RFT_timeline2006-2012.png/1200px-RFT_timeline2006-2012.png"/>
          <p:cNvPicPr>
            <a:picLocks noChangeAspect="1" noChangeArrowheads="1"/>
          </p:cNvPicPr>
          <p:nvPr/>
        </p:nvPicPr>
        <p:blipFill>
          <a:blip r:embed="rId3" cstate="print"/>
          <a:srcRect l="39343" t="40737" b="27656"/>
          <a:stretch>
            <a:fillRect/>
          </a:stretch>
        </p:blipFill>
        <p:spPr bwMode="auto">
          <a:xfrm>
            <a:off x="3707904" y="1124744"/>
            <a:ext cx="5168572" cy="5112568"/>
          </a:xfrm>
          <a:prstGeom prst="rect">
            <a:avLst/>
          </a:prstGeom>
          <a:noFill/>
        </p:spPr>
      </p:pic>
      <p:sp>
        <p:nvSpPr>
          <p:cNvPr id="6" name="1 Marcador de título"/>
          <p:cNvSpPr txBox="1">
            <a:spLocks/>
          </p:cNvSpPr>
          <p:nvPr/>
        </p:nvSpPr>
        <p:spPr>
          <a:xfrm>
            <a:off x="642910" y="26064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1. </a:t>
            </a:r>
            <a:r>
              <a:rPr kumimoji="0" lang="ca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Proyecto</a:t>
            </a: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Open </a:t>
            </a:r>
            <a:r>
              <a:rPr kumimoji="0" lang="ca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Source</a:t>
            </a: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kumimoji="0" lang="ca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RepRap</a:t>
            </a:r>
            <a:endParaRPr kumimoji="0" lang="ca-E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475656" y="2924944"/>
            <a:ext cx="2016224" cy="2016224"/>
          </a:xfrm>
          <a:prstGeom prst="ellipse">
            <a:avLst/>
          </a:prstGeom>
          <a:noFill/>
          <a:ln w="38100" cmpd="sng"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rved Down Arrow 7"/>
          <p:cNvSpPr/>
          <p:nvPr/>
        </p:nvSpPr>
        <p:spPr>
          <a:xfrm rot="20962778">
            <a:off x="1971146" y="1794291"/>
            <a:ext cx="2664296" cy="936104"/>
          </a:xfrm>
          <a:prstGeom prst="curvedDownArrow">
            <a:avLst>
              <a:gd name="adj1" fmla="val 21994"/>
              <a:gd name="adj2" fmla="val 45093"/>
              <a:gd name="adj3" fmla="val 46449"/>
            </a:avLst>
          </a:prstGeom>
          <a:solidFill>
            <a:schemeClr val="accent1">
              <a:alpha val="63000"/>
            </a:schemeClr>
          </a:solidFill>
          <a:ln>
            <a:solidFill>
              <a:schemeClr val="accent1">
                <a:shade val="95000"/>
                <a:satMod val="105000"/>
                <a:alpha val="5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1. Proyecto Open </a:t>
            </a:r>
            <a:r>
              <a:rPr kumimoji="0" lang="es-ES" sz="2000" b="1" i="0" u="none" strike="noStrike" kern="1200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Source</a:t>
            </a:r>
            <a:r>
              <a:rPr kumimoji="0" lang="es-ES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</a:t>
            </a:r>
            <a:r>
              <a:rPr kumimoji="0" lang="es-ES" sz="2000" b="1" i="0" u="none" strike="noStrike" kern="1200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RepRap</a:t>
            </a:r>
            <a:endParaRPr kumimoji="0" lang="es-ES" sz="20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071546"/>
            <a:ext cx="5514976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400050" lvl="0" indent="-400050">
              <a:spcBef>
                <a:spcPct val="0"/>
              </a:spcBef>
              <a:buFont typeface="+mj-lt"/>
              <a:buAutoNum type="romanUcPeriod"/>
              <a:defRPr/>
            </a:pPr>
            <a:r>
              <a:rPr lang="es-ES" sz="1600" dirty="0" smtClean="0">
                <a:latin typeface="Segoe UI Light" panose="020B0502040204020203" pitchFamily="34" charset="0"/>
              </a:rPr>
              <a:t>Nuestro proyecto: RepRapBCN</a:t>
            </a:r>
            <a:endParaRPr kumimoji="0" lang="es-ES" sz="16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8" name="1 Marcador de título"/>
          <p:cNvSpPr txBox="1">
            <a:spLocks/>
          </p:cNvSpPr>
          <p:nvPr/>
        </p:nvSpPr>
        <p:spPr>
          <a:xfrm>
            <a:off x="683568" y="1628800"/>
            <a:ext cx="6715172" cy="14276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RepRapBCN: (Objetivos)</a:t>
            </a:r>
          </a:p>
          <a:p>
            <a:pPr marL="742950" lvl="1" indent="-285750">
              <a:lnSpc>
                <a:spcPct val="150000"/>
              </a:lnSpc>
              <a:spcBef>
                <a:spcPct val="0"/>
              </a:spcBef>
              <a:buFont typeface="Courier New"/>
              <a:buChar char="o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Difundir la tecnología libre </a:t>
            </a:r>
            <a:r>
              <a:rPr lang="es-ES" sz="1400" dirty="0" err="1" smtClean="0">
                <a:latin typeface="Segoe UI Light" panose="020B0502040204020203" pitchFamily="34" charset="0"/>
                <a:ea typeface="+mj-ea"/>
                <a:cs typeface="+mj-cs"/>
              </a:rPr>
              <a:t>RepRap</a:t>
            </a: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 en el territorio.</a:t>
            </a:r>
          </a:p>
          <a:p>
            <a:pPr marL="742950" lvl="1" indent="-285750">
              <a:lnSpc>
                <a:spcPct val="150000"/>
              </a:lnSpc>
              <a:spcBef>
                <a:spcPct val="0"/>
              </a:spcBef>
              <a:buFont typeface="Courier New"/>
              <a:buChar char="o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Diseñar nuevos modelos de máquina y mejoras para las mismas.</a:t>
            </a:r>
          </a:p>
          <a:p>
            <a:pPr marL="742950" lvl="1" indent="-285750">
              <a:lnSpc>
                <a:spcPct val="150000"/>
              </a:lnSpc>
              <a:spcBef>
                <a:spcPct val="0"/>
              </a:spcBef>
              <a:buFont typeface="Courier New"/>
              <a:buChar char="o"/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Hacerlo de manera económicamente sostenible.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endParaRPr lang="es-ES" sz="1400" dirty="0" smtClean="0">
              <a:latin typeface="Segoe UI Light" panose="020B0502040204020203" pitchFamily="34" charset="0"/>
              <a:ea typeface="+mj-ea"/>
              <a:cs typeface="+mj-cs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  <a:t>	</a:t>
            </a:r>
            <a:br>
              <a:rPr lang="es-ES" sz="1400" dirty="0" smtClean="0">
                <a:latin typeface="Segoe UI Light" panose="020B0502040204020203" pitchFamily="34" charset="0"/>
                <a:ea typeface="+mj-ea"/>
                <a:cs typeface="+mj-cs"/>
              </a:rPr>
            </a:br>
            <a:endParaRPr lang="es-ES" sz="1400" dirty="0" smtClean="0">
              <a:latin typeface="Segoe UI Light" panose="020B0502040204020203" pitchFamily="34" charset="0"/>
              <a:ea typeface="+mj-ea"/>
              <a:cs typeface="+mj-cs"/>
            </a:endParaRPr>
          </a:p>
          <a:p>
            <a:pPr lvl="1" algn="just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endParaRPr lang="es-ES" sz="1400" dirty="0" smtClean="0"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6628" name="Picture 4" descr="http://reprapbcn.files.wordpress.com/2013/04/estructura1.jpg?w=450&amp;h=2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4725144"/>
            <a:ext cx="4418671" cy="2160240"/>
          </a:xfrm>
          <a:prstGeom prst="rect">
            <a:avLst/>
          </a:prstGeom>
          <a:noFill/>
        </p:spPr>
      </p:pic>
      <p:pic>
        <p:nvPicPr>
          <p:cNvPr id="26630" name="Picture 6" descr="http://www.reprapbcn.com/sites/default/files/styles/blog_post/public/foto_blog_CATUAV.png?itok=5C0yV9e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4716671"/>
            <a:ext cx="4644008" cy="2141329"/>
          </a:xfrm>
          <a:prstGeom prst="rect">
            <a:avLst/>
          </a:prstGeom>
          <a:noFill/>
        </p:spPr>
      </p:pic>
      <p:grpSp>
        <p:nvGrpSpPr>
          <p:cNvPr id="3" name="Group 2"/>
          <p:cNvGrpSpPr/>
          <p:nvPr/>
        </p:nvGrpSpPr>
        <p:grpSpPr>
          <a:xfrm>
            <a:off x="6156176" y="3212976"/>
            <a:ext cx="2104849" cy="1440160"/>
            <a:chOff x="3563888" y="3645024"/>
            <a:chExt cx="2736304" cy="1872208"/>
          </a:xfrm>
        </p:grpSpPr>
        <p:sp>
          <p:nvSpPr>
            <p:cNvPr id="2" name="Snip Diagonal Corner Rectangle 1"/>
            <p:cNvSpPr/>
            <p:nvPr/>
          </p:nvSpPr>
          <p:spPr>
            <a:xfrm>
              <a:off x="3563888" y="3645024"/>
              <a:ext cx="2736304" cy="1872208"/>
            </a:xfrm>
            <a:prstGeom prst="snip2Diag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626" name="Picture 2" descr="http://reprapbcn.files.wordpress.com/2014/01/bcnozzle.jpg?w=450&amp;h=29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35896" y="3717032"/>
              <a:ext cx="2566759" cy="1705469"/>
            </a:xfrm>
            <a:prstGeom prst="rect">
              <a:avLst/>
            </a:prstGeom>
            <a:noFill/>
          </p:spPr>
        </p:pic>
      </p:grpSp>
      <p:pic>
        <p:nvPicPr>
          <p:cNvPr id="4" name="Picture 3" descr="Captura de pantalla 2014-12-10 a las 23.37.5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12976"/>
            <a:ext cx="4896544" cy="138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185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2. Tecnologia FDM/FFF</a:t>
            </a:r>
            <a:endParaRPr kumimoji="0" lang="ca-E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052736"/>
            <a:ext cx="7603208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Fused Deposition Modeling</a:t>
            </a:r>
            <a:r>
              <a:rPr kumimoji="0" lang="ca-ES" sz="1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/ Fused Filament Fabrication</a:t>
            </a:r>
            <a:endParaRPr kumimoji="0" lang="ca-E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3074" name="Picture 2" descr="C:\Users\Marc\AppData\Local\Temp\FDM_by_Zurek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2" b="98088" l="145" r="98844">
                        <a14:foregroundMark x1="83671" y1="68260" x2="83671" y2="68260"/>
                        <a14:foregroundMark x1="83237" y1="78203" x2="83237" y2="78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844824"/>
            <a:ext cx="5336760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645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2. Tecnologia FDM/FFF</a:t>
            </a:r>
            <a:endParaRPr kumimoji="0" lang="ca-E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071546"/>
            <a:ext cx="7603208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Fused Deposition Modeling</a:t>
            </a:r>
            <a:r>
              <a:rPr kumimoji="0" lang="ca-ES" sz="1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/ Fused Filament Fabrication</a:t>
            </a:r>
            <a:endParaRPr kumimoji="0" lang="ca-E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051" name="Picture 3" descr="C:\Users\Marc\AppData\Local\Temp\F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4091819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www.custompartnet.com/wu/images/rapid-prototyping/fd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2132856"/>
            <a:ext cx="4512501" cy="338437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2. Tecnologia FDM/FFF</a:t>
            </a:r>
            <a:endParaRPr kumimoji="0" lang="ca-E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1 Marcador de título"/>
          <p:cNvSpPr txBox="1">
            <a:spLocks/>
          </p:cNvSpPr>
          <p:nvPr/>
        </p:nvSpPr>
        <p:spPr>
          <a:xfrm>
            <a:off x="857224" y="1071546"/>
            <a:ext cx="7603208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Fused Deposition Modeling</a:t>
            </a:r>
            <a:r>
              <a:rPr kumimoji="0" lang="ca-ES" sz="1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/ Fused Filament Fabrication</a:t>
            </a:r>
            <a:endParaRPr kumimoji="0" lang="ca-E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2" name="Picture 1" descr="250mc_machine_cart.ashx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5" b="98990" l="3500" r="98250">
                        <a14:foregroundMark x1="92500" y1="4167" x2="92500" y2="4167"/>
                        <a14:foregroundMark x1="86500" y1="90152" x2="86500" y2="90152"/>
                        <a14:foregroundMark x1="21250" y1="94444" x2="21250" y2="94444"/>
                        <a14:foregroundMark x1="86250" y1="4672" x2="86250" y2="4672"/>
                        <a14:foregroundMark x1="91750" y1="7702" x2="91750" y2="7702"/>
                        <a14:foregroundMark x1="83250" y1="8838" x2="83250" y2="8838"/>
                        <a14:foregroundMark x1="85250" y1="5808" x2="85250" y2="5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700808"/>
            <a:ext cx="1885382" cy="3733056"/>
          </a:xfrm>
          <a:prstGeom prst="rect">
            <a:avLst/>
          </a:prstGeom>
        </p:spPr>
      </p:pic>
      <p:pic>
        <p:nvPicPr>
          <p:cNvPr id="7" name="Picture 5" descr="C:\Users\Marc\Desktop\reprap-bcn-bcn3d-plus-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4" b="94676" l="17708" r="822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3906276" cy="292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7584" y="4581128"/>
            <a:ext cx="395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Segoe UI Light" panose="020B0502040204020203" pitchFamily="34" charset="0"/>
              </a:rPr>
              <a:t>BCN3D+ / 1000$ / 100microns / 250x200x200mm</a:t>
            </a:r>
            <a:endParaRPr lang="es-ES" sz="1400" dirty="0">
              <a:latin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99992" y="5733256"/>
            <a:ext cx="4411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Segoe UI Light" panose="020B0502040204020203" pitchFamily="34" charset="0"/>
              </a:rPr>
              <a:t>Fortus</a:t>
            </a:r>
            <a:r>
              <a:rPr lang="es-ES" sz="1400" dirty="0" smtClean="0">
                <a:latin typeface="Segoe UI Light" panose="020B0502040204020203" pitchFamily="34" charset="0"/>
              </a:rPr>
              <a:t> 250mc / 44000$ / 180microns / 254x254x305mm</a:t>
            </a:r>
            <a:endParaRPr lang="es-ES" sz="1400" dirty="0">
              <a:latin typeface="Segoe UI Light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 txBox="1">
            <a:spLocks/>
          </p:cNvSpPr>
          <p:nvPr/>
        </p:nvSpPr>
        <p:spPr>
          <a:xfrm>
            <a:off x="642910" y="285728"/>
            <a:ext cx="4857784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3. Nuestra</a:t>
            </a:r>
            <a:r>
              <a:rPr kumimoji="0" lang="es-ES" sz="20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+mj-cs"/>
              </a:rPr>
              <a:t> impresora</a:t>
            </a:r>
            <a:endParaRPr kumimoji="0" lang="es-ES" sz="20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026" name="Picture 2" descr="C:\Users\Marc\Documents\3D Printing\Documentacion\Presentación Funcionamiento\img\diagrama_funcionamen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r="1828" b="5009"/>
          <a:stretch/>
        </p:blipFill>
        <p:spPr bwMode="auto">
          <a:xfrm>
            <a:off x="179512" y="1844824"/>
            <a:ext cx="8804950" cy="357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178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731</Words>
  <Application>Microsoft Office PowerPoint</Application>
  <PresentationFormat>Presentación en pantalla (4:3)</PresentationFormat>
  <Paragraphs>171</Paragraphs>
  <Slides>24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Tema de Office</vt:lpstr>
      <vt:lpstr>Diseño personalizado</vt:lpstr>
      <vt:lpstr>1_Diseño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>RepRapBCN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Funcionamiento BCN3D</dc:title>
  <dc:subject/>
  <dc:creator>Marc Cobler</dc:creator>
  <cp:keywords/>
  <dc:description/>
  <cp:lastModifiedBy>Marc Felis Llena</cp:lastModifiedBy>
  <cp:revision>80</cp:revision>
  <dcterms:created xsi:type="dcterms:W3CDTF">2013-05-17T08:20:34Z</dcterms:created>
  <dcterms:modified xsi:type="dcterms:W3CDTF">2015-03-05T10:26:46Z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Español</vt:lpwstr>
  </property>
</Properties>
</file>